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12"/>
  </p:notesMasterIdLst>
  <p:handoutMasterIdLst>
    <p:handoutMasterId r:id="rId13"/>
  </p:handoutMasterIdLst>
  <p:sldIdLst>
    <p:sldId id="256" r:id="rId2"/>
    <p:sldId id="258" r:id="rId3"/>
    <p:sldId id="259" r:id="rId4"/>
    <p:sldId id="257" r:id="rId5"/>
    <p:sldId id="260" r:id="rId6"/>
    <p:sldId id="263" r:id="rId7"/>
    <p:sldId id="264" r:id="rId8"/>
    <p:sldId id="265" r:id="rId9"/>
    <p:sldId id="262" r:id="rId10"/>
    <p:sldId id="266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0A1B5D5-9B99-4C35-A422-299274C87663}" styleName="Средний стиль 1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1E171933-4619-4E11-9A3F-F7608DF75F80}" styleName="Средний стиль 1 - акцент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93" d="100"/>
          <a:sy n="93" d="100"/>
        </p:scale>
        <p:origin x="-123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notesMaster" Target="notesMasters/notesMaster1.xml"/><Relationship Id="rId13" Type="http://schemas.openxmlformats.org/officeDocument/2006/relationships/handoutMaster" Target="handoutMasters/handoutMaster1.xml"/><Relationship Id="rId14" Type="http://schemas.openxmlformats.org/officeDocument/2006/relationships/printerSettings" Target="printerSettings/printerSettings1.bin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4CE66C6-D92F-BD4A-84CF-B5BBC5FE4424}" type="datetimeFigureOut">
              <a:rPr lang="ru-RU" smtClean="0"/>
              <a:pPr/>
              <a:t>10.03.17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28FB04F-47F7-8B40-934F-836DAADD6E8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1213877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3F6C28-C9EB-C747-9355-02D40FE4C669}" type="datetimeFigureOut">
              <a:rPr lang="ru-RU" smtClean="0"/>
              <a:pPr/>
              <a:t>10.03.17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9BBC87B-B6BA-F44B-8495-CC16636427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0231764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С самого начала у меня была какая-то тактика,</a:t>
            </a:r>
            <a:r>
              <a:rPr lang="ru-RU" baseline="0" dirty="0" smtClean="0"/>
              <a:t> и я ее придерживался.</a:t>
            </a:r>
            <a:endParaRPr lang="ru-RU" dirty="0" smtClean="0"/>
          </a:p>
          <a:p>
            <a:r>
              <a:rPr lang="ru-RU" dirty="0" smtClean="0"/>
              <a:t>В чем разница между 2 и 3 пунктом?</a:t>
            </a:r>
          </a:p>
          <a:p>
            <a:r>
              <a:rPr lang="ru-RU" dirty="0" smtClean="0"/>
              <a:t>Почему называется «алгоритм Британского музея»?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BBC87B-B6BA-F44B-8495-CC166364274A}" type="slidenum">
              <a:rPr lang="ru-RU" smtClean="0"/>
              <a:pPr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945434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Почему алгоритм называется альфа-бета? Что такое альфа- и бета-величины?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BBC87B-B6BA-F44B-8495-CC166364274A}" type="slidenum">
              <a:rPr lang="ru-RU" smtClean="0"/>
              <a:pPr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827142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Что отличает это дерево от всех предыдущих? (фактор ветвления)</a:t>
            </a:r>
          </a:p>
          <a:p>
            <a:r>
              <a:rPr lang="ru-RU" dirty="0" smtClean="0"/>
              <a:t>Глубокое отсечение – если необходимая для отсечения альфа или бета величина находится не в соседнем родительском</a:t>
            </a:r>
            <a:r>
              <a:rPr lang="ru-RU" baseline="0" dirty="0" smtClean="0"/>
              <a:t> узле (нужно дерево глубины 4).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BBC87B-B6BA-F44B-8495-CC166364274A}" type="slidenum">
              <a:rPr lang="ru-RU" smtClean="0"/>
              <a:pPr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9813047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BBC87B-B6BA-F44B-8495-CC166364274A}" type="slidenum">
              <a:rPr lang="ru-RU" smtClean="0"/>
              <a:pPr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725707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82575" y="1485900"/>
            <a:ext cx="4235450" cy="4187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Rectangle 7"/>
          <p:cNvSpPr/>
          <p:nvPr/>
        </p:nvSpPr>
        <p:spPr>
          <a:xfrm>
            <a:off x="6802438" y="1485900"/>
            <a:ext cx="2057400" cy="203911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Rectangle 9"/>
          <p:cNvSpPr/>
          <p:nvPr/>
        </p:nvSpPr>
        <p:spPr>
          <a:xfrm>
            <a:off x="4624388" y="3634740"/>
            <a:ext cx="2057400" cy="203911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4624388" y="1485900"/>
            <a:ext cx="2057400" cy="2039112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Rectangle 11"/>
          <p:cNvSpPr/>
          <p:nvPr/>
        </p:nvSpPr>
        <p:spPr>
          <a:xfrm>
            <a:off x="6802438" y="3634740"/>
            <a:ext cx="2057400" cy="203911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82575" y="1492250"/>
            <a:ext cx="4038600" cy="933450"/>
          </a:xfrm>
        </p:spPr>
        <p:txBody>
          <a:bodyPr>
            <a:noAutofit/>
          </a:bodyPr>
          <a:lstStyle>
            <a:lvl1pPr>
              <a:defRPr sz="3200">
                <a:solidFill>
                  <a:schemeClr val="bg1"/>
                </a:solidFill>
                <a:latin typeface="Arial Black"/>
                <a:cs typeface="Arial Black"/>
              </a:defRPr>
            </a:lvl1pPr>
          </a:lstStyle>
          <a:p>
            <a:r>
              <a:rPr lang="ru-RU" dirty="0" smtClean="0"/>
              <a:t>Образец заголовка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9425" y="4919337"/>
            <a:ext cx="4038600" cy="748553"/>
          </a:xfrm>
        </p:spPr>
        <p:txBody>
          <a:bodyPr>
            <a:normAutofit/>
          </a:bodyPr>
          <a:lstStyle>
            <a:lvl1pPr marL="0" indent="0" algn="r">
              <a:spcBef>
                <a:spcPts val="300"/>
              </a:spcBef>
              <a:buNone/>
              <a:defRPr sz="2000">
                <a:solidFill>
                  <a:schemeClr val="bg1"/>
                </a:solidFill>
                <a:latin typeface="Arial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dirty="0" smtClean="0"/>
              <a:t>Образец подзаголовка</a:t>
            </a:r>
            <a:endParaRPr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210550" y="282574"/>
            <a:ext cx="642097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>
            <a:lvl1pPr>
              <a:lnSpc>
                <a:spcPct val="90000"/>
              </a:lnSpc>
              <a:defRPr sz="4400">
                <a:latin typeface="Arial Black"/>
                <a:cs typeface="Arial Black"/>
              </a:defRPr>
            </a:lvl1pPr>
          </a:lstStyle>
          <a:p>
            <a:r>
              <a:rPr lang="ru-RU" dirty="0" smtClean="0"/>
              <a:t>Образец заголовка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 marL="355600" indent="-355600">
              <a:lnSpc>
                <a:spcPct val="90000"/>
              </a:lnSpc>
              <a:spcBef>
                <a:spcPts val="0"/>
              </a:spcBef>
              <a:defRPr sz="2800">
                <a:solidFill>
                  <a:schemeClr val="tx1"/>
                </a:solidFill>
                <a:latin typeface="Arial"/>
                <a:cs typeface="Arial"/>
              </a:defRPr>
            </a:lvl1pPr>
            <a:lvl2pPr marL="622300" indent="-393700">
              <a:lnSpc>
                <a:spcPct val="90000"/>
              </a:lnSpc>
              <a:spcBef>
                <a:spcPts val="0"/>
              </a:spcBef>
              <a:defRPr sz="2800">
                <a:solidFill>
                  <a:schemeClr val="tx1"/>
                </a:solidFill>
                <a:latin typeface="Arial"/>
                <a:cs typeface="Arial"/>
              </a:defRPr>
            </a:lvl2pPr>
            <a:lvl3pPr marL="812800" indent="-355600">
              <a:lnSpc>
                <a:spcPct val="90000"/>
              </a:lnSpc>
              <a:spcBef>
                <a:spcPts val="0"/>
              </a:spcBef>
              <a:defRPr sz="2800">
                <a:solidFill>
                  <a:schemeClr val="tx1"/>
                </a:solidFill>
                <a:latin typeface="Arial"/>
                <a:cs typeface="Arial"/>
              </a:defRPr>
            </a:lvl3pPr>
            <a:lvl4pPr marL="1079500" indent="-393700">
              <a:lnSpc>
                <a:spcPct val="90000"/>
              </a:lnSpc>
              <a:spcBef>
                <a:spcPts val="0"/>
              </a:spcBef>
              <a:defRPr sz="2800">
                <a:solidFill>
                  <a:schemeClr val="tx1"/>
                </a:solidFill>
                <a:latin typeface="Arial"/>
                <a:cs typeface="Arial"/>
              </a:defRPr>
            </a:lvl4pPr>
            <a:lvl5pPr marL="1257300" indent="-342900">
              <a:lnSpc>
                <a:spcPct val="90000"/>
              </a:lnSpc>
              <a:spcBef>
                <a:spcPts val="0"/>
              </a:spcBef>
              <a:defRPr sz="2800">
                <a:solidFill>
                  <a:schemeClr val="tx1"/>
                </a:solidFill>
                <a:latin typeface="Arial"/>
                <a:cs typeface="Arial"/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98609" y="6249334"/>
            <a:ext cx="554038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fld id="{162F1D00-BD13-4404-86B0-79703945A0A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8068235" y="282574"/>
            <a:ext cx="91440" cy="16002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8474" y="484094"/>
            <a:ext cx="7556313" cy="1116106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8474" y="1981200"/>
            <a:ext cx="7556313" cy="4144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795247" y="642358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01706" y="6423585"/>
            <a:ext cx="612289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05800" y="242234"/>
            <a:ext cx="5540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bg1"/>
                </a:solidFill>
              </a:defRPr>
            </a:lvl1pPr>
          </a:lstStyle>
          <a:p>
            <a:fld id="{162F1D00-BD13-4404-86B0-79703945A0A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3600" b="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spcBef>
          <a:spcPts val="2000"/>
        </a:spcBef>
        <a:buClr>
          <a:schemeClr val="accent1"/>
        </a:buClr>
        <a:buSzPct val="75000"/>
        <a:buFont typeface="Wingdings" pitchFamily="2" charset="2"/>
        <a:buChar char="n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75000"/>
        <a:buFont typeface="Wingdings" pitchFamily="2" charset="2"/>
        <a:buChar char="n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spcBef>
          <a:spcPts val="600"/>
        </a:spcBef>
        <a:buClr>
          <a:schemeClr val="accent1"/>
        </a:buClr>
        <a:buSzPct val="75000"/>
        <a:buFont typeface="Wingdings" pitchFamily="2" charset="2"/>
        <a:buChar char="n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75000"/>
        <a:buFont typeface="Wingdings" pitchFamily="2" charset="2"/>
        <a:buChar char="n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spcBef>
          <a:spcPts val="600"/>
        </a:spcBef>
        <a:buClr>
          <a:schemeClr val="accent1"/>
        </a:buClr>
        <a:buSzPct val="75000"/>
        <a:buFont typeface="Wingdings" pitchFamily="2" charset="2"/>
        <a:buChar char="n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1377950" indent="-22860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75000"/>
        <a:buFont typeface="Wingdings" pitchFamily="2" charset="2"/>
        <a:buChar char="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1603375" indent="-228600" algn="l" defTabSz="914400" rtl="0" eaLnBrk="1" latinLnBrk="0" hangingPunct="1">
        <a:spcBef>
          <a:spcPct val="20000"/>
        </a:spcBef>
        <a:buClr>
          <a:schemeClr val="accent1"/>
        </a:buClr>
        <a:buSzPct val="75000"/>
        <a:buFont typeface="Wingdings" pitchFamily="2" charset="2"/>
        <a:buChar char=""/>
        <a:defRPr lang="en-US" sz="1800" kern="1200" baseline="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1830388" indent="-22860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75000"/>
        <a:buFont typeface="Wingdings" pitchFamily="2" charset="2"/>
        <a:buChar char=""/>
        <a:defRPr lang="en-US" sz="1800" kern="1200" baseline="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2057400" indent="-228600" algn="l" defTabSz="914400" rtl="0" eaLnBrk="1" latinLnBrk="0" hangingPunct="1">
        <a:spcBef>
          <a:spcPct val="20000"/>
        </a:spcBef>
        <a:buClr>
          <a:schemeClr val="accent1"/>
        </a:buClr>
        <a:buSzPct val="75000"/>
        <a:buFont typeface="Wingdings" pitchFamily="2" charset="2"/>
        <a:buChar char=""/>
        <a:defRPr lang="en-US" sz="1800" kern="1200" baseline="0" dirty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ctrTitle"/>
          </p:nvPr>
        </p:nvSpPr>
        <p:spPr>
          <a:xfrm>
            <a:off x="282574" y="1492250"/>
            <a:ext cx="4247926" cy="3116200"/>
          </a:xfrm>
        </p:spPr>
        <p:txBody>
          <a:bodyPr>
            <a:noAutofit/>
          </a:bodyPr>
          <a:lstStyle/>
          <a:p>
            <a:r>
              <a:rPr lang="en-US" dirty="0"/>
              <a:t>Search: Games, Minimax, and Alpha-Beta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82574" y="4608450"/>
            <a:ext cx="4247926" cy="1085906"/>
          </a:xfrm>
        </p:spPr>
        <p:txBody>
          <a:bodyPr>
            <a:noAutofit/>
          </a:bodyPr>
          <a:lstStyle/>
          <a:p>
            <a:pPr algn="r"/>
            <a:r>
              <a:rPr lang="ru-RU" sz="2100" dirty="0" smtClean="0"/>
              <a:t>Галкина Екатерина</a:t>
            </a:r>
          </a:p>
          <a:p>
            <a:pPr algn="r"/>
            <a:r>
              <a:rPr lang="ru-RU" sz="2100" dirty="0" smtClean="0"/>
              <a:t>Шрамов Георгий</a:t>
            </a:r>
            <a:endParaRPr lang="ru-RU" sz="2100" dirty="0"/>
          </a:p>
        </p:txBody>
      </p:sp>
    </p:spTree>
    <p:extLst>
      <p:ext uri="{BB962C8B-B14F-4D97-AF65-F5344CB8AC3E}">
        <p14:creationId xmlns:p14="http://schemas.microsoft.com/office/powerpoint/2010/main" val="6219953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498474" y="408678"/>
            <a:ext cx="7556313" cy="1116106"/>
          </a:xfrm>
        </p:spPr>
        <p:txBody>
          <a:bodyPr anchor="ctr"/>
          <a:lstStyle/>
          <a:p>
            <a:r>
              <a:rPr lang="en-US" dirty="0" smtClean="0"/>
              <a:t>Deep Blue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98474" y="2080244"/>
            <a:ext cx="5637175" cy="2304341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1200"/>
              </a:spcBef>
              <a:buSzPct val="100000"/>
            </a:pPr>
            <a:r>
              <a:rPr lang="ru-RU" sz="2200" dirty="0" smtClean="0"/>
              <a:t>Алгоритм минимакс с альфа-бета-отсечением и постепенным углублением</a:t>
            </a:r>
          </a:p>
          <a:p>
            <a:pPr>
              <a:lnSpc>
                <a:spcPct val="100000"/>
              </a:lnSpc>
              <a:spcBef>
                <a:spcPts val="1200"/>
              </a:spcBef>
              <a:buSzPct val="100000"/>
            </a:pPr>
            <a:r>
              <a:rPr lang="ru-RU" sz="2200" dirty="0" smtClean="0"/>
              <a:t>Параллельные вычисления</a:t>
            </a:r>
          </a:p>
          <a:p>
            <a:pPr>
              <a:lnSpc>
                <a:spcPct val="100000"/>
              </a:lnSpc>
              <a:spcBef>
                <a:spcPts val="1200"/>
              </a:spcBef>
              <a:buSzPct val="100000"/>
            </a:pPr>
            <a:r>
              <a:rPr lang="ru-RU" sz="2200" dirty="0" smtClean="0"/>
              <a:t>Специальные инструкции для начала и конца партии</a:t>
            </a:r>
            <a:endParaRPr lang="en-US" sz="2200" dirty="0" smtClean="0"/>
          </a:p>
          <a:p>
            <a:pPr>
              <a:lnSpc>
                <a:spcPct val="100000"/>
              </a:lnSpc>
              <a:spcBef>
                <a:spcPts val="1200"/>
              </a:spcBef>
              <a:buSzPct val="100000"/>
            </a:pPr>
            <a:r>
              <a:rPr lang="ru-RU" sz="2200" dirty="0" smtClean="0"/>
              <a:t>Несбалансированное по высоте дерево игры</a:t>
            </a:r>
          </a:p>
          <a:p>
            <a:pPr>
              <a:lnSpc>
                <a:spcPct val="100000"/>
              </a:lnSpc>
              <a:spcBef>
                <a:spcPts val="1200"/>
              </a:spcBef>
              <a:buSzPct val="100000"/>
            </a:pPr>
            <a:r>
              <a:rPr lang="ru-RU" sz="2200" dirty="0" smtClean="0"/>
              <a:t>Высота дерева – 14 - 16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7" name="Footer Placeholder 4"/>
          <p:cNvSpPr txBox="1">
            <a:spLocks/>
          </p:cNvSpPr>
          <p:nvPr/>
        </p:nvSpPr>
        <p:spPr>
          <a:xfrm>
            <a:off x="498473" y="6249334"/>
            <a:ext cx="612289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2800" i="1" kern="1200">
                <a:solidFill>
                  <a:schemeClr val="accent1"/>
                </a:solidFill>
                <a:latin typeface="Arial"/>
                <a:ea typeface="+mn-ea"/>
                <a:cs typeface="Arial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 smtClean="0">
                <a:solidFill>
                  <a:schemeClr val="accent3"/>
                </a:solidFill>
              </a:rPr>
              <a:t>Галкина и Шрамов</a:t>
            </a:r>
            <a:endParaRPr lang="en-US" dirty="0">
              <a:solidFill>
                <a:schemeClr val="accent3"/>
              </a:solidFill>
            </a:endParaRPr>
          </a:p>
        </p:txBody>
      </p:sp>
      <p:pic>
        <p:nvPicPr>
          <p:cNvPr id="9" name="Picture 2" descr="Картинки по запросу deep blue computer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53990" y="1966130"/>
            <a:ext cx="2653613" cy="39870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29479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ru-RU" dirty="0" smtClean="0"/>
              <a:t>Глоссарий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7" name="Footer Placeholder 4"/>
          <p:cNvSpPr txBox="1">
            <a:spLocks/>
          </p:cNvSpPr>
          <p:nvPr/>
        </p:nvSpPr>
        <p:spPr>
          <a:xfrm>
            <a:off x="498473" y="6249334"/>
            <a:ext cx="612289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2800" i="1" kern="1200">
                <a:solidFill>
                  <a:schemeClr val="accent1"/>
                </a:solidFill>
                <a:latin typeface="Arial"/>
                <a:ea typeface="+mn-ea"/>
                <a:cs typeface="Arial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 smtClean="0">
                <a:solidFill>
                  <a:schemeClr val="accent3"/>
                </a:solidFill>
              </a:rPr>
              <a:t>Галкина и Шрамов</a:t>
            </a:r>
            <a:endParaRPr lang="en-US" dirty="0">
              <a:solidFill>
                <a:schemeClr val="accent3"/>
              </a:solidFill>
            </a:endParaRPr>
          </a:p>
        </p:txBody>
      </p:sp>
      <p:sp>
        <p:nvSpPr>
          <p:cNvPr id="5" name="Овал 4"/>
          <p:cNvSpPr/>
          <p:nvPr/>
        </p:nvSpPr>
        <p:spPr>
          <a:xfrm>
            <a:off x="3964110" y="2184787"/>
            <a:ext cx="226244" cy="226244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3964110" y="2957196"/>
            <a:ext cx="226244" cy="226244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Овал 8"/>
          <p:cNvSpPr/>
          <p:nvPr/>
        </p:nvSpPr>
        <p:spPr>
          <a:xfrm>
            <a:off x="5257202" y="2957196"/>
            <a:ext cx="226244" cy="226244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Овал 9"/>
          <p:cNvSpPr/>
          <p:nvPr/>
        </p:nvSpPr>
        <p:spPr>
          <a:xfrm>
            <a:off x="2671018" y="2954840"/>
            <a:ext cx="226244" cy="226244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Овал 11"/>
          <p:cNvSpPr/>
          <p:nvPr/>
        </p:nvSpPr>
        <p:spPr>
          <a:xfrm>
            <a:off x="2671018" y="3667871"/>
            <a:ext cx="226244" cy="226244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Овал 14"/>
          <p:cNvSpPr/>
          <p:nvPr/>
        </p:nvSpPr>
        <p:spPr>
          <a:xfrm>
            <a:off x="3049662" y="3667871"/>
            <a:ext cx="226244" cy="226244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Овал 15"/>
          <p:cNvSpPr/>
          <p:nvPr/>
        </p:nvSpPr>
        <p:spPr>
          <a:xfrm>
            <a:off x="2289994" y="3667871"/>
            <a:ext cx="226244" cy="226244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Овал 16"/>
          <p:cNvSpPr/>
          <p:nvPr/>
        </p:nvSpPr>
        <p:spPr>
          <a:xfrm>
            <a:off x="3964110" y="3661329"/>
            <a:ext cx="226244" cy="226244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Овал 17"/>
          <p:cNvSpPr/>
          <p:nvPr/>
        </p:nvSpPr>
        <p:spPr>
          <a:xfrm>
            <a:off x="4342754" y="3661329"/>
            <a:ext cx="226244" cy="226244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Овал 18"/>
          <p:cNvSpPr/>
          <p:nvPr/>
        </p:nvSpPr>
        <p:spPr>
          <a:xfrm>
            <a:off x="3583086" y="3661329"/>
            <a:ext cx="226244" cy="226244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Овал 19"/>
          <p:cNvSpPr/>
          <p:nvPr/>
        </p:nvSpPr>
        <p:spPr>
          <a:xfrm>
            <a:off x="5257202" y="3667871"/>
            <a:ext cx="226244" cy="226244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Овал 20"/>
          <p:cNvSpPr/>
          <p:nvPr/>
        </p:nvSpPr>
        <p:spPr>
          <a:xfrm>
            <a:off x="5635846" y="3667871"/>
            <a:ext cx="226244" cy="226244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Овал 21"/>
          <p:cNvSpPr/>
          <p:nvPr/>
        </p:nvSpPr>
        <p:spPr>
          <a:xfrm>
            <a:off x="4876178" y="3667871"/>
            <a:ext cx="226244" cy="226244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3" name="Прямая соединительная линия 22"/>
          <p:cNvCxnSpPr>
            <a:stCxn id="5" idx="3"/>
            <a:endCxn id="10" idx="0"/>
          </p:cNvCxnSpPr>
          <p:nvPr/>
        </p:nvCxnSpPr>
        <p:spPr>
          <a:xfrm flipH="1">
            <a:off x="2784140" y="2377898"/>
            <a:ext cx="1213103" cy="57694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>
            <a:stCxn id="5" idx="4"/>
            <a:endCxn id="8" idx="0"/>
          </p:cNvCxnSpPr>
          <p:nvPr/>
        </p:nvCxnSpPr>
        <p:spPr>
          <a:xfrm>
            <a:off x="4077232" y="2411031"/>
            <a:ext cx="0" cy="54616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/>
          <p:cNvCxnSpPr>
            <a:stCxn id="5" idx="5"/>
            <a:endCxn id="9" idx="0"/>
          </p:cNvCxnSpPr>
          <p:nvPr/>
        </p:nvCxnSpPr>
        <p:spPr>
          <a:xfrm>
            <a:off x="4157221" y="2377898"/>
            <a:ext cx="1213103" cy="57929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единительная линия 28"/>
          <p:cNvCxnSpPr>
            <a:stCxn id="10" idx="3"/>
            <a:endCxn id="16" idx="0"/>
          </p:cNvCxnSpPr>
          <p:nvPr/>
        </p:nvCxnSpPr>
        <p:spPr>
          <a:xfrm flipH="1">
            <a:off x="2403116" y="3147951"/>
            <a:ext cx="301035" cy="51992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единительная линия 30"/>
          <p:cNvCxnSpPr>
            <a:stCxn id="10" idx="4"/>
            <a:endCxn id="12" idx="0"/>
          </p:cNvCxnSpPr>
          <p:nvPr/>
        </p:nvCxnSpPr>
        <p:spPr>
          <a:xfrm>
            <a:off x="2784140" y="3181084"/>
            <a:ext cx="0" cy="486787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единительная линия 32"/>
          <p:cNvCxnSpPr>
            <a:stCxn id="10" idx="5"/>
            <a:endCxn id="15" idx="0"/>
          </p:cNvCxnSpPr>
          <p:nvPr/>
        </p:nvCxnSpPr>
        <p:spPr>
          <a:xfrm>
            <a:off x="2864129" y="3147951"/>
            <a:ext cx="298655" cy="51992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единительная линия 34"/>
          <p:cNvCxnSpPr>
            <a:stCxn id="8" idx="3"/>
            <a:endCxn id="19" idx="0"/>
          </p:cNvCxnSpPr>
          <p:nvPr/>
        </p:nvCxnSpPr>
        <p:spPr>
          <a:xfrm flipH="1">
            <a:off x="3696208" y="3150307"/>
            <a:ext cx="301035" cy="51102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Прямая соединительная линия 36"/>
          <p:cNvCxnSpPr>
            <a:stCxn id="8" idx="4"/>
            <a:endCxn id="17" idx="0"/>
          </p:cNvCxnSpPr>
          <p:nvPr/>
        </p:nvCxnSpPr>
        <p:spPr>
          <a:xfrm>
            <a:off x="4077232" y="3183440"/>
            <a:ext cx="0" cy="477889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Прямая соединительная линия 38"/>
          <p:cNvCxnSpPr>
            <a:stCxn id="8" idx="5"/>
            <a:endCxn id="18" idx="0"/>
          </p:cNvCxnSpPr>
          <p:nvPr/>
        </p:nvCxnSpPr>
        <p:spPr>
          <a:xfrm>
            <a:off x="4157221" y="3150307"/>
            <a:ext cx="298655" cy="51102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" name="Прямая соединительная линия 40"/>
          <p:cNvCxnSpPr>
            <a:stCxn id="9" idx="3"/>
            <a:endCxn id="22" idx="0"/>
          </p:cNvCxnSpPr>
          <p:nvPr/>
        </p:nvCxnSpPr>
        <p:spPr>
          <a:xfrm flipH="1">
            <a:off x="4989300" y="3150307"/>
            <a:ext cx="301035" cy="51756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Прямая соединительная линия 42"/>
          <p:cNvCxnSpPr>
            <a:stCxn id="9" idx="4"/>
            <a:endCxn id="20" idx="0"/>
          </p:cNvCxnSpPr>
          <p:nvPr/>
        </p:nvCxnSpPr>
        <p:spPr>
          <a:xfrm>
            <a:off x="5370324" y="3183440"/>
            <a:ext cx="0" cy="48443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5" name="Прямая соединительная линия 44"/>
          <p:cNvCxnSpPr>
            <a:stCxn id="9" idx="5"/>
            <a:endCxn id="21" idx="0"/>
          </p:cNvCxnSpPr>
          <p:nvPr/>
        </p:nvCxnSpPr>
        <p:spPr>
          <a:xfrm>
            <a:off x="5450313" y="3150307"/>
            <a:ext cx="298655" cy="51756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1" name="Полилиния 60"/>
          <p:cNvSpPr/>
          <p:nvPr/>
        </p:nvSpPr>
        <p:spPr>
          <a:xfrm>
            <a:off x="3723588" y="2420371"/>
            <a:ext cx="813219" cy="162598"/>
          </a:xfrm>
          <a:custGeom>
            <a:avLst/>
            <a:gdLst>
              <a:gd name="connsiteX0" fmla="*/ 0 w 813219"/>
              <a:gd name="connsiteY0" fmla="*/ 21171 h 162598"/>
              <a:gd name="connsiteX1" fmla="*/ 377072 w 813219"/>
              <a:gd name="connsiteY1" fmla="*/ 162573 h 162598"/>
              <a:gd name="connsiteX2" fmla="*/ 782424 w 813219"/>
              <a:gd name="connsiteY2" fmla="*/ 11744 h 162598"/>
              <a:gd name="connsiteX3" fmla="*/ 754144 w 813219"/>
              <a:gd name="connsiteY3" fmla="*/ 21171 h 1625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13219" h="162598">
                <a:moveTo>
                  <a:pt x="0" y="21171"/>
                </a:moveTo>
                <a:cubicBezTo>
                  <a:pt x="123334" y="92657"/>
                  <a:pt x="246668" y="164144"/>
                  <a:pt x="377072" y="162573"/>
                </a:cubicBezTo>
                <a:cubicBezTo>
                  <a:pt x="507476" y="161002"/>
                  <a:pt x="719579" y="35311"/>
                  <a:pt x="782424" y="11744"/>
                </a:cubicBezTo>
                <a:cubicBezTo>
                  <a:pt x="845269" y="-11823"/>
                  <a:pt x="799706" y="4674"/>
                  <a:pt x="754144" y="21171"/>
                </a:cubicBezTo>
              </a:path>
            </a:pathLst>
          </a:custGeom>
          <a:ln>
            <a:solidFill>
              <a:srgbClr val="92D050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2" name="Полилиния 61"/>
          <p:cNvSpPr/>
          <p:nvPr/>
        </p:nvSpPr>
        <p:spPr>
          <a:xfrm>
            <a:off x="5102422" y="3183441"/>
            <a:ext cx="533424" cy="193110"/>
          </a:xfrm>
          <a:custGeom>
            <a:avLst/>
            <a:gdLst>
              <a:gd name="connsiteX0" fmla="*/ 0 w 813219"/>
              <a:gd name="connsiteY0" fmla="*/ 21171 h 162598"/>
              <a:gd name="connsiteX1" fmla="*/ 377072 w 813219"/>
              <a:gd name="connsiteY1" fmla="*/ 162573 h 162598"/>
              <a:gd name="connsiteX2" fmla="*/ 782424 w 813219"/>
              <a:gd name="connsiteY2" fmla="*/ 11744 h 162598"/>
              <a:gd name="connsiteX3" fmla="*/ 754144 w 813219"/>
              <a:gd name="connsiteY3" fmla="*/ 21171 h 1625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13219" h="162598">
                <a:moveTo>
                  <a:pt x="0" y="21171"/>
                </a:moveTo>
                <a:cubicBezTo>
                  <a:pt x="123334" y="92657"/>
                  <a:pt x="246668" y="164144"/>
                  <a:pt x="377072" y="162573"/>
                </a:cubicBezTo>
                <a:cubicBezTo>
                  <a:pt x="507476" y="161002"/>
                  <a:pt x="719579" y="35311"/>
                  <a:pt x="782424" y="11744"/>
                </a:cubicBezTo>
                <a:cubicBezTo>
                  <a:pt x="845269" y="-11823"/>
                  <a:pt x="799706" y="4674"/>
                  <a:pt x="754144" y="21171"/>
                </a:cubicBezTo>
              </a:path>
            </a:pathLst>
          </a:custGeom>
          <a:ln>
            <a:solidFill>
              <a:srgbClr val="92D050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3" name="TextBox 62"/>
          <p:cNvSpPr txBox="1"/>
          <p:nvPr/>
        </p:nvSpPr>
        <p:spPr>
          <a:xfrm>
            <a:off x="5564939" y="2144685"/>
            <a:ext cx="330400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>
                <a:latin typeface="Arial"/>
                <a:cs typeface="Arial"/>
              </a:rPr>
              <a:t>Branching factor</a:t>
            </a:r>
          </a:p>
          <a:p>
            <a:pPr algn="ctr"/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latin typeface="Arial"/>
                <a:cs typeface="Arial"/>
              </a:rPr>
              <a:t>(</a:t>
            </a:r>
            <a:r>
              <a:rPr lang="ru-RU" sz="2000" dirty="0" smtClean="0">
                <a:solidFill>
                  <a:schemeClr val="bg1">
                    <a:lumMod val="50000"/>
                  </a:schemeClr>
                </a:solidFill>
                <a:latin typeface="Arial"/>
                <a:cs typeface="Arial"/>
              </a:rPr>
              <a:t>коэффициент ветвления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latin typeface="Arial"/>
                <a:cs typeface="Arial"/>
              </a:rPr>
              <a:t>)</a:t>
            </a:r>
            <a:endParaRPr lang="ru-RU" sz="2000" dirty="0">
              <a:solidFill>
                <a:schemeClr val="bg1">
                  <a:lumMod val="50000"/>
                </a:schemeClr>
              </a:solidFill>
              <a:latin typeface="Arial"/>
              <a:cs typeface="Arial"/>
            </a:endParaRPr>
          </a:p>
        </p:txBody>
      </p:sp>
      <p:cxnSp>
        <p:nvCxnSpPr>
          <p:cNvPr id="67" name="Прямая со стрелкой 66"/>
          <p:cNvCxnSpPr>
            <a:stCxn id="61" idx="2"/>
            <a:endCxn id="63" idx="1"/>
          </p:cNvCxnSpPr>
          <p:nvPr/>
        </p:nvCxnSpPr>
        <p:spPr>
          <a:xfrm>
            <a:off x="4506012" y="2432115"/>
            <a:ext cx="1058927" cy="66513"/>
          </a:xfrm>
          <a:prstGeom prst="straightConnector1">
            <a:avLst/>
          </a:prstGeom>
          <a:ln>
            <a:solidFill>
              <a:srgbClr val="92D05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9" name="Прямая со стрелкой 68"/>
          <p:cNvCxnSpPr>
            <a:stCxn id="62" idx="3"/>
            <a:endCxn id="63" idx="2"/>
          </p:cNvCxnSpPr>
          <p:nvPr/>
        </p:nvCxnSpPr>
        <p:spPr>
          <a:xfrm flipV="1">
            <a:off x="5597096" y="2852571"/>
            <a:ext cx="1619848" cy="356014"/>
          </a:xfrm>
          <a:prstGeom prst="straightConnector1">
            <a:avLst/>
          </a:prstGeom>
          <a:ln>
            <a:solidFill>
              <a:srgbClr val="92D05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0" name="Левая фигурная скобка 69"/>
          <p:cNvSpPr/>
          <p:nvPr/>
        </p:nvSpPr>
        <p:spPr>
          <a:xfrm>
            <a:off x="1632208" y="2144686"/>
            <a:ext cx="584462" cy="1742888"/>
          </a:xfrm>
          <a:prstGeom prst="leftBrace">
            <a:avLst>
              <a:gd name="adj1" fmla="val 50268"/>
              <a:gd name="adj2" fmla="val 49459"/>
            </a:avLst>
          </a:prstGeom>
          <a:ln>
            <a:solidFill>
              <a:srgbClr val="92D05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1" name="TextBox 70"/>
          <p:cNvSpPr txBox="1"/>
          <p:nvPr/>
        </p:nvSpPr>
        <p:spPr>
          <a:xfrm>
            <a:off x="77022" y="2772164"/>
            <a:ext cx="162298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Arial"/>
                <a:cs typeface="Arial"/>
              </a:rPr>
              <a:t>Tree depth</a:t>
            </a:r>
          </a:p>
          <a:p>
            <a:pPr algn="ctr"/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latin typeface="Arial"/>
                <a:cs typeface="Arial"/>
              </a:rPr>
              <a:t>(</a:t>
            </a:r>
            <a:r>
              <a:rPr lang="ru-RU" sz="2000" dirty="0" smtClean="0">
                <a:solidFill>
                  <a:schemeClr val="bg1">
                    <a:lumMod val="50000"/>
                  </a:schemeClr>
                </a:solidFill>
                <a:latin typeface="Arial"/>
                <a:cs typeface="Arial"/>
              </a:rPr>
              <a:t>глубина дерева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latin typeface="Arial"/>
                <a:cs typeface="Arial"/>
              </a:rPr>
              <a:t>)</a:t>
            </a:r>
            <a:endParaRPr lang="ru-RU" sz="2000" dirty="0">
              <a:solidFill>
                <a:schemeClr val="bg1">
                  <a:lumMod val="50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72" name="TextBox 71"/>
          <p:cNvSpPr txBox="1"/>
          <p:nvPr/>
        </p:nvSpPr>
        <p:spPr>
          <a:xfrm>
            <a:off x="3115252" y="4664638"/>
            <a:ext cx="215020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>
                <a:latin typeface="Arial"/>
                <a:cs typeface="Arial"/>
              </a:rPr>
              <a:t>Leaf nodes</a:t>
            </a:r>
          </a:p>
          <a:p>
            <a:pPr algn="ctr"/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latin typeface="Arial"/>
                <a:cs typeface="Arial"/>
              </a:rPr>
              <a:t>(</a:t>
            </a:r>
            <a:r>
              <a:rPr lang="ru-RU" sz="2000" dirty="0" smtClean="0">
                <a:solidFill>
                  <a:schemeClr val="bg1">
                    <a:lumMod val="50000"/>
                  </a:schemeClr>
                </a:solidFill>
                <a:latin typeface="Arial"/>
                <a:cs typeface="Arial"/>
              </a:rPr>
              <a:t>листовые узлы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latin typeface="Arial"/>
                <a:cs typeface="Arial"/>
              </a:rPr>
              <a:t>)</a:t>
            </a:r>
            <a:endParaRPr lang="ru-RU" sz="2000" dirty="0">
              <a:solidFill>
                <a:schemeClr val="bg1">
                  <a:lumMod val="50000"/>
                </a:schemeClr>
              </a:solidFill>
              <a:latin typeface="Arial"/>
              <a:cs typeface="Arial"/>
            </a:endParaRPr>
          </a:p>
        </p:txBody>
      </p:sp>
      <p:cxnSp>
        <p:nvCxnSpPr>
          <p:cNvPr id="74" name="Прямая со стрелкой 73"/>
          <p:cNvCxnSpPr>
            <a:stCxn id="12" idx="4"/>
            <a:endCxn id="72" idx="0"/>
          </p:cNvCxnSpPr>
          <p:nvPr/>
        </p:nvCxnSpPr>
        <p:spPr>
          <a:xfrm>
            <a:off x="2784140" y="3894115"/>
            <a:ext cx="1406214" cy="770523"/>
          </a:xfrm>
          <a:prstGeom prst="straightConnector1">
            <a:avLst/>
          </a:prstGeom>
          <a:ln>
            <a:solidFill>
              <a:srgbClr val="92D05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6" name="Прямая со стрелкой 75"/>
          <p:cNvCxnSpPr>
            <a:stCxn id="18" idx="4"/>
            <a:endCxn id="72" idx="0"/>
          </p:cNvCxnSpPr>
          <p:nvPr/>
        </p:nvCxnSpPr>
        <p:spPr>
          <a:xfrm flipH="1">
            <a:off x="4190354" y="3887573"/>
            <a:ext cx="265522" cy="777065"/>
          </a:xfrm>
          <a:prstGeom prst="straightConnector1">
            <a:avLst/>
          </a:prstGeom>
          <a:ln>
            <a:solidFill>
              <a:srgbClr val="92D05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587752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ru-RU" dirty="0" smtClean="0"/>
              <a:t>Глоссарий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98473" y="1571919"/>
            <a:ext cx="8093734" cy="4318934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1200"/>
              </a:spcBef>
              <a:buSzPct val="100000"/>
            </a:pPr>
            <a:r>
              <a:rPr lang="en-US" dirty="0" smtClean="0"/>
              <a:t>Linear </a:t>
            </a:r>
            <a:r>
              <a:rPr lang="en-US" dirty="0"/>
              <a:t>scoring </a:t>
            </a:r>
            <a:r>
              <a:rPr lang="en-US" dirty="0" smtClean="0"/>
              <a:t>polynomial</a:t>
            </a:r>
          </a:p>
          <a:p>
            <a:pPr>
              <a:lnSpc>
                <a:spcPct val="100000"/>
              </a:lnSpc>
              <a:spcBef>
                <a:spcPts val="1200"/>
              </a:spcBef>
              <a:buSzPct val="100000"/>
            </a:pPr>
            <a:r>
              <a:rPr lang="en-US" dirty="0" smtClean="0"/>
              <a:t>Brute force</a:t>
            </a:r>
          </a:p>
          <a:p>
            <a:pPr>
              <a:lnSpc>
                <a:spcPct val="100000"/>
              </a:lnSpc>
              <a:spcBef>
                <a:spcPts val="1200"/>
              </a:spcBef>
              <a:buSzPct val="100000"/>
            </a:pPr>
            <a:r>
              <a:rPr lang="en-US" dirty="0" smtClean="0"/>
              <a:t>Minimax algorithm</a:t>
            </a:r>
          </a:p>
          <a:p>
            <a:pPr>
              <a:lnSpc>
                <a:spcPct val="100000"/>
              </a:lnSpc>
              <a:spcBef>
                <a:spcPts val="1200"/>
              </a:spcBef>
              <a:buSzPct val="100000"/>
            </a:pPr>
            <a:r>
              <a:rPr lang="en-US" dirty="0" smtClean="0"/>
              <a:t>Adversarial game</a:t>
            </a:r>
          </a:p>
          <a:p>
            <a:pPr>
              <a:lnSpc>
                <a:spcPct val="100000"/>
              </a:lnSpc>
              <a:spcBef>
                <a:spcPts val="1200"/>
              </a:spcBef>
              <a:buSzPct val="100000"/>
            </a:pPr>
            <a:r>
              <a:rPr lang="en-US" dirty="0" smtClean="0"/>
              <a:t>Crude measure</a:t>
            </a:r>
          </a:p>
          <a:p>
            <a:pPr>
              <a:lnSpc>
                <a:spcPct val="100000"/>
              </a:lnSpc>
              <a:spcBef>
                <a:spcPts val="1200"/>
              </a:spcBef>
              <a:buSzPct val="100000"/>
            </a:pPr>
            <a:r>
              <a:rPr lang="en-US" dirty="0" smtClean="0"/>
              <a:t>Alpha-beta pruning</a:t>
            </a:r>
          </a:p>
          <a:p>
            <a:pPr>
              <a:lnSpc>
                <a:spcPct val="100000"/>
              </a:lnSpc>
              <a:spcBef>
                <a:spcPts val="1200"/>
              </a:spcBef>
              <a:buSzPct val="100000"/>
            </a:pPr>
            <a:r>
              <a:rPr lang="en-US" dirty="0" smtClean="0"/>
              <a:t>Progressive deepening</a:t>
            </a:r>
          </a:p>
          <a:p>
            <a:pPr>
              <a:lnSpc>
                <a:spcPct val="100000"/>
              </a:lnSpc>
              <a:spcBef>
                <a:spcPts val="1200"/>
              </a:spcBef>
              <a:buSzPct val="100000"/>
            </a:pPr>
            <a:r>
              <a:rPr lang="en-US" dirty="0" smtClean="0"/>
              <a:t>Anytime algorithm</a:t>
            </a:r>
            <a:endParaRPr lang="ru-RU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7" name="Footer Placeholder 4"/>
          <p:cNvSpPr txBox="1">
            <a:spLocks/>
          </p:cNvSpPr>
          <p:nvPr/>
        </p:nvSpPr>
        <p:spPr>
          <a:xfrm>
            <a:off x="498473" y="6249334"/>
            <a:ext cx="612289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2800" i="1" kern="1200">
                <a:solidFill>
                  <a:schemeClr val="accent1"/>
                </a:solidFill>
                <a:latin typeface="Arial"/>
                <a:ea typeface="+mn-ea"/>
                <a:cs typeface="Arial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 smtClean="0">
                <a:solidFill>
                  <a:schemeClr val="accent3"/>
                </a:solidFill>
              </a:rPr>
              <a:t>Галкина и Шрамов</a:t>
            </a:r>
            <a:endParaRPr lang="en-US" dirty="0">
              <a:solidFill>
                <a:schemeClr val="accent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110413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498474" y="408678"/>
            <a:ext cx="7556313" cy="1116106"/>
          </a:xfrm>
        </p:spPr>
        <p:txBody>
          <a:bodyPr anchor="ctr"/>
          <a:lstStyle/>
          <a:p>
            <a:r>
              <a:rPr lang="en-US" dirty="0" smtClean="0"/>
              <a:t>Ways to play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98474" y="1506194"/>
            <a:ext cx="8093734" cy="4318934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1200"/>
              </a:spcBef>
              <a:buSzPct val="100000"/>
            </a:pPr>
            <a:r>
              <a:rPr lang="ru-RU" sz="2200" dirty="0" smtClean="0"/>
              <a:t>Как человек</a:t>
            </a:r>
          </a:p>
          <a:p>
            <a:pPr lvl="1">
              <a:lnSpc>
                <a:spcPct val="100000"/>
              </a:lnSpc>
              <a:spcBef>
                <a:spcPts val="1200"/>
              </a:spcBef>
              <a:buSzPct val="100000"/>
            </a:pPr>
            <a:r>
              <a:rPr lang="ru-RU" sz="2200" dirty="0" smtClean="0"/>
              <a:t>Анализ ситуации</a:t>
            </a:r>
          </a:p>
          <a:p>
            <a:pPr lvl="1">
              <a:lnSpc>
                <a:spcPct val="100000"/>
              </a:lnSpc>
              <a:spcBef>
                <a:spcPts val="1200"/>
              </a:spcBef>
              <a:buSzPct val="100000"/>
            </a:pPr>
            <a:r>
              <a:rPr lang="ru-RU" sz="2200" dirty="0" smtClean="0"/>
              <a:t>Выбор хода на основании какой-либо стратегии и тактики</a:t>
            </a:r>
          </a:p>
          <a:p>
            <a:pPr>
              <a:lnSpc>
                <a:spcPct val="100000"/>
              </a:lnSpc>
              <a:spcBef>
                <a:spcPts val="1200"/>
              </a:spcBef>
              <a:buSzPct val="100000"/>
            </a:pPr>
            <a:r>
              <a:rPr lang="ru-RU" sz="2200" dirty="0" smtClean="0"/>
              <a:t>Условные правила</a:t>
            </a:r>
          </a:p>
          <a:p>
            <a:pPr>
              <a:lnSpc>
                <a:spcPct val="100000"/>
              </a:lnSpc>
              <a:spcBef>
                <a:spcPts val="1200"/>
              </a:spcBef>
              <a:buSzPct val="100000"/>
            </a:pPr>
            <a:r>
              <a:rPr lang="ru-RU" sz="2200" dirty="0" smtClean="0"/>
              <a:t>Анализ последствий хода (с помощью статической оценочной функции)</a:t>
            </a:r>
          </a:p>
          <a:p>
            <a:pPr>
              <a:lnSpc>
                <a:spcPct val="100000"/>
              </a:lnSpc>
              <a:spcBef>
                <a:spcPts val="1200"/>
              </a:spcBef>
              <a:buSzPct val="100000"/>
            </a:pPr>
            <a:r>
              <a:rPr lang="ru-RU" sz="2200" dirty="0" smtClean="0"/>
              <a:t>Построение всего дерева игры (</a:t>
            </a:r>
            <a:r>
              <a:rPr lang="ru-RU" sz="2200" dirty="0"/>
              <a:t>а</a:t>
            </a:r>
            <a:r>
              <a:rPr lang="ru-RU" sz="2200" dirty="0" smtClean="0"/>
              <a:t>лгоритм </a:t>
            </a:r>
            <a:r>
              <a:rPr lang="ru-RU" sz="2200" dirty="0"/>
              <a:t>Британского </a:t>
            </a:r>
            <a:r>
              <a:rPr lang="ru-RU" sz="2200" dirty="0" smtClean="0"/>
              <a:t>музея)</a:t>
            </a:r>
          </a:p>
          <a:p>
            <a:pPr>
              <a:lnSpc>
                <a:spcPct val="100000"/>
              </a:lnSpc>
              <a:spcBef>
                <a:spcPts val="1200"/>
              </a:spcBef>
              <a:buSzPct val="100000"/>
            </a:pPr>
            <a:r>
              <a:rPr lang="ru-RU" sz="2200" dirty="0" smtClean="0"/>
              <a:t>Анализ последствий хода максимально далеко (алгоритм минимакс)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7" name="Footer Placeholder 4"/>
          <p:cNvSpPr txBox="1">
            <a:spLocks/>
          </p:cNvSpPr>
          <p:nvPr/>
        </p:nvSpPr>
        <p:spPr>
          <a:xfrm>
            <a:off x="498473" y="6249334"/>
            <a:ext cx="612289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2800" i="1" kern="1200">
                <a:solidFill>
                  <a:schemeClr val="accent1"/>
                </a:solidFill>
                <a:latin typeface="Arial"/>
                <a:ea typeface="+mn-ea"/>
                <a:cs typeface="Arial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 smtClean="0">
                <a:solidFill>
                  <a:schemeClr val="accent3"/>
                </a:solidFill>
              </a:rPr>
              <a:t>Галкина и Шрамов</a:t>
            </a:r>
            <a:endParaRPr lang="en-US" dirty="0">
              <a:solidFill>
                <a:schemeClr val="accent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66067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ru-RU" dirty="0" smtClean="0"/>
              <a:t>Алгоритм минимакс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7" name="Footer Placeholder 4"/>
          <p:cNvSpPr txBox="1">
            <a:spLocks/>
          </p:cNvSpPr>
          <p:nvPr/>
        </p:nvSpPr>
        <p:spPr>
          <a:xfrm>
            <a:off x="498473" y="6249334"/>
            <a:ext cx="612289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2800" i="1" kern="1200">
                <a:solidFill>
                  <a:schemeClr val="accent1"/>
                </a:solidFill>
                <a:latin typeface="Arial"/>
                <a:ea typeface="+mn-ea"/>
                <a:cs typeface="Arial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 smtClean="0">
                <a:solidFill>
                  <a:schemeClr val="accent3"/>
                </a:solidFill>
              </a:rPr>
              <a:t>Галкина и Шрамов</a:t>
            </a:r>
            <a:endParaRPr lang="en-US" dirty="0">
              <a:solidFill>
                <a:schemeClr val="accent3"/>
              </a:solidFill>
            </a:endParaRPr>
          </a:p>
        </p:txBody>
      </p:sp>
      <p:sp>
        <p:nvSpPr>
          <p:cNvPr id="6" name="Овал 5"/>
          <p:cNvSpPr/>
          <p:nvPr/>
        </p:nvSpPr>
        <p:spPr>
          <a:xfrm>
            <a:off x="4600282" y="2072413"/>
            <a:ext cx="537327" cy="537327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/>
              <a:t>2</a:t>
            </a:r>
            <a:endParaRPr lang="ru-RU" sz="2000" dirty="0"/>
          </a:p>
        </p:txBody>
      </p:sp>
      <p:sp>
        <p:nvSpPr>
          <p:cNvPr id="8" name="Овал 7"/>
          <p:cNvSpPr/>
          <p:nvPr/>
        </p:nvSpPr>
        <p:spPr>
          <a:xfrm>
            <a:off x="3491058" y="3106687"/>
            <a:ext cx="537327" cy="537327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/>
              <a:t>2</a:t>
            </a:r>
            <a:endParaRPr lang="ru-RU" sz="2000" dirty="0"/>
          </a:p>
        </p:txBody>
      </p:sp>
      <p:sp>
        <p:nvSpPr>
          <p:cNvPr id="9" name="Овал 8"/>
          <p:cNvSpPr/>
          <p:nvPr/>
        </p:nvSpPr>
        <p:spPr>
          <a:xfrm>
            <a:off x="5729925" y="3106686"/>
            <a:ext cx="537327" cy="537327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/>
              <a:t>1</a:t>
            </a:r>
            <a:endParaRPr lang="ru-RU" sz="2000" dirty="0"/>
          </a:p>
        </p:txBody>
      </p:sp>
      <p:sp>
        <p:nvSpPr>
          <p:cNvPr id="10" name="Овал 9"/>
          <p:cNvSpPr/>
          <p:nvPr/>
        </p:nvSpPr>
        <p:spPr>
          <a:xfrm>
            <a:off x="4062955" y="4141278"/>
            <a:ext cx="537327" cy="537327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/>
              <a:t>7</a:t>
            </a:r>
            <a:endParaRPr lang="ru-RU" sz="2000" dirty="0"/>
          </a:p>
        </p:txBody>
      </p:sp>
      <p:sp>
        <p:nvSpPr>
          <p:cNvPr id="11" name="Овал 10"/>
          <p:cNvSpPr/>
          <p:nvPr/>
        </p:nvSpPr>
        <p:spPr>
          <a:xfrm>
            <a:off x="5136036" y="4141277"/>
            <a:ext cx="537327" cy="537327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/>
              <a:t>1</a:t>
            </a:r>
            <a:endParaRPr lang="ru-RU" sz="2000" dirty="0"/>
          </a:p>
        </p:txBody>
      </p:sp>
      <p:sp>
        <p:nvSpPr>
          <p:cNvPr id="12" name="Овал 11"/>
          <p:cNvSpPr/>
          <p:nvPr/>
        </p:nvSpPr>
        <p:spPr>
          <a:xfrm>
            <a:off x="2906596" y="4141278"/>
            <a:ext cx="537327" cy="537327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/>
              <a:t>2</a:t>
            </a:r>
            <a:endParaRPr lang="ru-RU" sz="2000" dirty="0"/>
          </a:p>
        </p:txBody>
      </p:sp>
      <p:sp>
        <p:nvSpPr>
          <p:cNvPr id="13" name="Овал 12"/>
          <p:cNvSpPr/>
          <p:nvPr/>
        </p:nvSpPr>
        <p:spPr>
          <a:xfrm>
            <a:off x="6292395" y="4182203"/>
            <a:ext cx="537327" cy="537327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/>
              <a:t>8</a:t>
            </a:r>
            <a:endParaRPr lang="ru-RU" sz="2000" dirty="0"/>
          </a:p>
        </p:txBody>
      </p:sp>
      <p:cxnSp>
        <p:nvCxnSpPr>
          <p:cNvPr id="25" name="Прямая соединительная линия 24"/>
          <p:cNvCxnSpPr>
            <a:stCxn id="6" idx="3"/>
            <a:endCxn id="8" idx="0"/>
          </p:cNvCxnSpPr>
          <p:nvPr/>
        </p:nvCxnSpPr>
        <p:spPr>
          <a:xfrm flipH="1">
            <a:off x="3759722" y="2531050"/>
            <a:ext cx="919250" cy="575637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/>
          <p:cNvCxnSpPr>
            <a:stCxn id="6" idx="5"/>
            <a:endCxn id="9" idx="0"/>
          </p:cNvCxnSpPr>
          <p:nvPr/>
        </p:nvCxnSpPr>
        <p:spPr>
          <a:xfrm>
            <a:off x="5058919" y="2531050"/>
            <a:ext cx="939670" cy="57563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единительная линия 28"/>
          <p:cNvCxnSpPr>
            <a:stCxn id="8" idx="3"/>
            <a:endCxn id="12" idx="0"/>
          </p:cNvCxnSpPr>
          <p:nvPr/>
        </p:nvCxnSpPr>
        <p:spPr>
          <a:xfrm flipH="1">
            <a:off x="3175260" y="3565324"/>
            <a:ext cx="394488" cy="57595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единительная линия 30"/>
          <p:cNvCxnSpPr>
            <a:stCxn id="8" idx="5"/>
            <a:endCxn id="10" idx="0"/>
          </p:cNvCxnSpPr>
          <p:nvPr/>
        </p:nvCxnSpPr>
        <p:spPr>
          <a:xfrm>
            <a:off x="3949695" y="3565324"/>
            <a:ext cx="381924" cy="57595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единительная линия 32"/>
          <p:cNvCxnSpPr>
            <a:stCxn id="9" idx="3"/>
            <a:endCxn id="11" idx="0"/>
          </p:cNvCxnSpPr>
          <p:nvPr/>
        </p:nvCxnSpPr>
        <p:spPr>
          <a:xfrm flipH="1">
            <a:off x="5404700" y="3565323"/>
            <a:ext cx="403915" cy="57595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единительная линия 34"/>
          <p:cNvCxnSpPr>
            <a:stCxn id="9" idx="5"/>
            <a:endCxn id="13" idx="0"/>
          </p:cNvCxnSpPr>
          <p:nvPr/>
        </p:nvCxnSpPr>
        <p:spPr>
          <a:xfrm>
            <a:off x="6188562" y="3565323"/>
            <a:ext cx="372497" cy="61688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1376541" y="2072413"/>
            <a:ext cx="78739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max</a:t>
            </a:r>
            <a:endParaRPr lang="ru-RU" sz="2400" dirty="0"/>
          </a:p>
        </p:txBody>
      </p:sp>
      <p:sp>
        <p:nvSpPr>
          <p:cNvPr id="37" name="TextBox 36"/>
          <p:cNvSpPr txBox="1"/>
          <p:nvPr/>
        </p:nvSpPr>
        <p:spPr>
          <a:xfrm>
            <a:off x="1411808" y="3103593"/>
            <a:ext cx="71686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min</a:t>
            </a:r>
            <a:endParaRPr lang="ru-RU" sz="2400" dirty="0"/>
          </a:p>
        </p:txBody>
      </p:sp>
      <p:sp>
        <p:nvSpPr>
          <p:cNvPr id="38" name="TextBox 37"/>
          <p:cNvSpPr txBox="1"/>
          <p:nvPr/>
        </p:nvSpPr>
        <p:spPr>
          <a:xfrm>
            <a:off x="744718" y="4165139"/>
            <a:ext cx="206066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s</a:t>
            </a:r>
            <a:r>
              <a:rPr lang="en-US" sz="2400" dirty="0" smtClean="0"/>
              <a:t>tatic value</a:t>
            </a:r>
            <a:endParaRPr lang="ru-RU" sz="2400" dirty="0"/>
          </a:p>
        </p:txBody>
      </p:sp>
      <p:cxnSp>
        <p:nvCxnSpPr>
          <p:cNvPr id="40" name="Прямая со стрелкой 39"/>
          <p:cNvCxnSpPr/>
          <p:nvPr/>
        </p:nvCxnSpPr>
        <p:spPr>
          <a:xfrm flipH="1">
            <a:off x="3949695" y="2531050"/>
            <a:ext cx="381923" cy="220682"/>
          </a:xfrm>
          <a:prstGeom prst="straightConnector1">
            <a:avLst/>
          </a:prstGeom>
          <a:ln>
            <a:solidFill>
              <a:srgbClr val="92D05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Прямая со стрелкой 41"/>
          <p:cNvCxnSpPr/>
          <p:nvPr/>
        </p:nvCxnSpPr>
        <p:spPr>
          <a:xfrm flipH="1">
            <a:off x="3175259" y="3565324"/>
            <a:ext cx="197245" cy="308439"/>
          </a:xfrm>
          <a:prstGeom prst="straightConnector1">
            <a:avLst/>
          </a:prstGeom>
          <a:ln>
            <a:solidFill>
              <a:srgbClr val="92D05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6782451" y="3121882"/>
            <a:ext cx="17707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>
                <a:latin typeface="Arial"/>
                <a:cs typeface="Arial"/>
              </a:rPr>
              <a:t>И-вершина</a:t>
            </a:r>
            <a:endParaRPr lang="ru-RU" sz="2400" dirty="0">
              <a:latin typeface="Arial"/>
              <a:cs typeface="Arial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5998588" y="2061561"/>
            <a:ext cx="21939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>
                <a:latin typeface="Arial"/>
                <a:cs typeface="Arial"/>
              </a:rPr>
              <a:t>ИЛИ-вершина</a:t>
            </a:r>
            <a:endParaRPr lang="ru-RU" sz="2400" dirty="0">
              <a:latin typeface="Arial"/>
              <a:cs typeface="Arial"/>
            </a:endParaRPr>
          </a:p>
        </p:txBody>
      </p:sp>
      <p:cxnSp>
        <p:nvCxnSpPr>
          <p:cNvPr id="5" name="Прямая со стрелкой 4"/>
          <p:cNvCxnSpPr>
            <a:stCxn id="24" idx="1"/>
            <a:endCxn id="6" idx="6"/>
          </p:cNvCxnSpPr>
          <p:nvPr/>
        </p:nvCxnSpPr>
        <p:spPr>
          <a:xfrm flipH="1">
            <a:off x="5137609" y="2292394"/>
            <a:ext cx="860979" cy="48683"/>
          </a:xfrm>
          <a:prstGeom prst="straightConnector1">
            <a:avLst/>
          </a:prstGeom>
          <a:ln>
            <a:solidFill>
              <a:srgbClr val="92D05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>
            <a:stCxn id="23" idx="1"/>
            <a:endCxn id="9" idx="6"/>
          </p:cNvCxnSpPr>
          <p:nvPr/>
        </p:nvCxnSpPr>
        <p:spPr>
          <a:xfrm flipH="1">
            <a:off x="6267252" y="3352715"/>
            <a:ext cx="515199" cy="22635"/>
          </a:xfrm>
          <a:prstGeom prst="straightConnector1">
            <a:avLst/>
          </a:prstGeom>
          <a:ln>
            <a:solidFill>
              <a:srgbClr val="92D05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" name="Содержимое 2"/>
          <p:cNvSpPr>
            <a:spLocks noGrp="1"/>
          </p:cNvSpPr>
          <p:nvPr>
            <p:ph idx="1"/>
          </p:nvPr>
        </p:nvSpPr>
        <p:spPr>
          <a:xfrm>
            <a:off x="481894" y="4765815"/>
            <a:ext cx="8093734" cy="1020934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1200"/>
              </a:spcBef>
              <a:buSzPct val="100000"/>
            </a:pPr>
            <a:r>
              <a:rPr lang="ru-RU" sz="2000" dirty="0" smtClean="0"/>
              <a:t>ИЛИ</a:t>
            </a:r>
            <a:r>
              <a:rPr lang="en-US" sz="2000" dirty="0" smtClean="0"/>
              <a:t>(max)-</a:t>
            </a:r>
            <a:r>
              <a:rPr lang="ru-RU" sz="2000" dirty="0" smtClean="0"/>
              <a:t>вершине приписывается оценка, равная максимуму оценок ее дочерних вершин</a:t>
            </a:r>
          </a:p>
          <a:p>
            <a:pPr>
              <a:lnSpc>
                <a:spcPct val="100000"/>
              </a:lnSpc>
              <a:spcBef>
                <a:spcPts val="1200"/>
              </a:spcBef>
              <a:buSzPct val="100000"/>
            </a:pPr>
            <a:r>
              <a:rPr lang="ru-RU" sz="2000" dirty="0" smtClean="0"/>
              <a:t>И(</a:t>
            </a:r>
            <a:r>
              <a:rPr lang="en-US" sz="2000" dirty="0" smtClean="0"/>
              <a:t>min</a:t>
            </a:r>
            <a:r>
              <a:rPr lang="ru-RU" sz="2000" dirty="0" smtClean="0"/>
              <a:t>)</a:t>
            </a:r>
            <a:r>
              <a:rPr lang="en-US" sz="2000" dirty="0" smtClean="0"/>
              <a:t>-</a:t>
            </a:r>
            <a:r>
              <a:rPr lang="ru-RU" sz="2000" dirty="0"/>
              <a:t>вершине приписывается оценка, равная </a:t>
            </a:r>
            <a:r>
              <a:rPr lang="ru-RU" sz="2000" dirty="0" smtClean="0"/>
              <a:t>минимуму </a:t>
            </a:r>
            <a:r>
              <a:rPr lang="ru-RU" sz="2000" dirty="0"/>
              <a:t>оценок ее дочерних вершин</a:t>
            </a:r>
          </a:p>
          <a:p>
            <a:pPr>
              <a:lnSpc>
                <a:spcPct val="100000"/>
              </a:lnSpc>
              <a:spcBef>
                <a:spcPts val="1200"/>
              </a:spcBef>
              <a:buSzPct val="100000"/>
            </a:pPr>
            <a:endParaRPr lang="ru-RU" sz="1800" dirty="0" smtClean="0"/>
          </a:p>
        </p:txBody>
      </p:sp>
    </p:spTree>
    <p:extLst>
      <p:ext uri="{BB962C8B-B14F-4D97-AF65-F5344CB8AC3E}">
        <p14:creationId xmlns:p14="http://schemas.microsoft.com/office/powerpoint/2010/main" val="22463764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ru-RU" dirty="0"/>
              <a:t>Альфа-бета-отсечение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7" name="Footer Placeholder 4"/>
          <p:cNvSpPr txBox="1">
            <a:spLocks/>
          </p:cNvSpPr>
          <p:nvPr/>
        </p:nvSpPr>
        <p:spPr>
          <a:xfrm>
            <a:off x="498473" y="6249334"/>
            <a:ext cx="612289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2800" i="1" kern="1200">
                <a:solidFill>
                  <a:schemeClr val="accent1"/>
                </a:solidFill>
                <a:latin typeface="Arial"/>
                <a:ea typeface="+mn-ea"/>
                <a:cs typeface="Arial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 smtClean="0">
                <a:solidFill>
                  <a:schemeClr val="accent3"/>
                </a:solidFill>
              </a:rPr>
              <a:t>Галкина и Шрамов</a:t>
            </a:r>
            <a:endParaRPr lang="en-US" dirty="0">
              <a:solidFill>
                <a:schemeClr val="accent3"/>
              </a:solidFill>
            </a:endParaRPr>
          </a:p>
        </p:txBody>
      </p:sp>
      <p:sp>
        <p:nvSpPr>
          <p:cNvPr id="6" name="Овал 5"/>
          <p:cNvSpPr/>
          <p:nvPr/>
        </p:nvSpPr>
        <p:spPr>
          <a:xfrm>
            <a:off x="4600282" y="2072413"/>
            <a:ext cx="537327" cy="537327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/>
              <a:t>2</a:t>
            </a:r>
            <a:endParaRPr lang="ru-RU" sz="2000" dirty="0"/>
          </a:p>
        </p:txBody>
      </p:sp>
      <p:sp>
        <p:nvSpPr>
          <p:cNvPr id="8" name="Овал 7"/>
          <p:cNvSpPr/>
          <p:nvPr/>
        </p:nvSpPr>
        <p:spPr>
          <a:xfrm>
            <a:off x="3491058" y="3106687"/>
            <a:ext cx="537327" cy="537327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/>
              <a:t>2</a:t>
            </a:r>
            <a:endParaRPr lang="ru-RU" sz="2000" dirty="0"/>
          </a:p>
        </p:txBody>
      </p:sp>
      <p:sp>
        <p:nvSpPr>
          <p:cNvPr id="9" name="Овал 8"/>
          <p:cNvSpPr/>
          <p:nvPr/>
        </p:nvSpPr>
        <p:spPr>
          <a:xfrm>
            <a:off x="5729925" y="3106686"/>
            <a:ext cx="537327" cy="537327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/>
              <a:t>?</a:t>
            </a:r>
            <a:endParaRPr lang="ru-RU" sz="2000" dirty="0"/>
          </a:p>
        </p:txBody>
      </p:sp>
      <p:sp>
        <p:nvSpPr>
          <p:cNvPr id="10" name="Овал 9"/>
          <p:cNvSpPr/>
          <p:nvPr/>
        </p:nvSpPr>
        <p:spPr>
          <a:xfrm>
            <a:off x="4062955" y="4141278"/>
            <a:ext cx="537327" cy="537327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/>
              <a:t>7</a:t>
            </a:r>
            <a:endParaRPr lang="ru-RU" sz="2000" dirty="0"/>
          </a:p>
        </p:txBody>
      </p:sp>
      <p:sp>
        <p:nvSpPr>
          <p:cNvPr id="11" name="Овал 10"/>
          <p:cNvSpPr/>
          <p:nvPr/>
        </p:nvSpPr>
        <p:spPr>
          <a:xfrm>
            <a:off x="5136036" y="4141277"/>
            <a:ext cx="537327" cy="537327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/>
              <a:t>1</a:t>
            </a:r>
            <a:endParaRPr lang="ru-RU" sz="2000" dirty="0"/>
          </a:p>
        </p:txBody>
      </p:sp>
      <p:sp>
        <p:nvSpPr>
          <p:cNvPr id="12" name="Овал 11"/>
          <p:cNvSpPr/>
          <p:nvPr/>
        </p:nvSpPr>
        <p:spPr>
          <a:xfrm>
            <a:off x="2906596" y="4141278"/>
            <a:ext cx="537327" cy="537327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/>
              <a:t>2</a:t>
            </a:r>
            <a:endParaRPr lang="ru-RU" sz="2000" dirty="0"/>
          </a:p>
        </p:txBody>
      </p:sp>
      <p:sp>
        <p:nvSpPr>
          <p:cNvPr id="13" name="Овал 12"/>
          <p:cNvSpPr/>
          <p:nvPr/>
        </p:nvSpPr>
        <p:spPr>
          <a:xfrm>
            <a:off x="6292395" y="4182203"/>
            <a:ext cx="537327" cy="537327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/>
              <a:t>?</a:t>
            </a:r>
            <a:endParaRPr lang="ru-RU" sz="2000" dirty="0"/>
          </a:p>
        </p:txBody>
      </p:sp>
      <p:cxnSp>
        <p:nvCxnSpPr>
          <p:cNvPr id="25" name="Прямая соединительная линия 24"/>
          <p:cNvCxnSpPr>
            <a:stCxn id="6" idx="3"/>
            <a:endCxn id="8" idx="0"/>
          </p:cNvCxnSpPr>
          <p:nvPr/>
        </p:nvCxnSpPr>
        <p:spPr>
          <a:xfrm flipH="1">
            <a:off x="3759722" y="2531050"/>
            <a:ext cx="919250" cy="575637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/>
          <p:cNvCxnSpPr>
            <a:stCxn id="6" idx="5"/>
            <a:endCxn id="9" idx="0"/>
          </p:cNvCxnSpPr>
          <p:nvPr/>
        </p:nvCxnSpPr>
        <p:spPr>
          <a:xfrm>
            <a:off x="5058919" y="2531050"/>
            <a:ext cx="939670" cy="57563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единительная линия 28"/>
          <p:cNvCxnSpPr>
            <a:stCxn id="8" idx="3"/>
            <a:endCxn id="12" idx="0"/>
          </p:cNvCxnSpPr>
          <p:nvPr/>
        </p:nvCxnSpPr>
        <p:spPr>
          <a:xfrm flipH="1">
            <a:off x="3175260" y="3565324"/>
            <a:ext cx="394488" cy="57595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единительная линия 30"/>
          <p:cNvCxnSpPr>
            <a:stCxn id="8" idx="5"/>
            <a:endCxn id="10" idx="0"/>
          </p:cNvCxnSpPr>
          <p:nvPr/>
        </p:nvCxnSpPr>
        <p:spPr>
          <a:xfrm>
            <a:off x="3949695" y="3565324"/>
            <a:ext cx="381924" cy="57595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единительная линия 32"/>
          <p:cNvCxnSpPr>
            <a:stCxn id="9" idx="3"/>
            <a:endCxn id="11" idx="0"/>
          </p:cNvCxnSpPr>
          <p:nvPr/>
        </p:nvCxnSpPr>
        <p:spPr>
          <a:xfrm flipH="1">
            <a:off x="5404700" y="3565323"/>
            <a:ext cx="403915" cy="57595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единительная линия 34"/>
          <p:cNvCxnSpPr>
            <a:stCxn id="9" idx="5"/>
            <a:endCxn id="13" idx="0"/>
          </p:cNvCxnSpPr>
          <p:nvPr/>
        </p:nvCxnSpPr>
        <p:spPr>
          <a:xfrm>
            <a:off x="6188562" y="3565323"/>
            <a:ext cx="372497" cy="61688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1376541" y="2072413"/>
            <a:ext cx="78739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Arial"/>
                <a:cs typeface="Arial"/>
              </a:rPr>
              <a:t>max</a:t>
            </a:r>
            <a:endParaRPr lang="ru-RU" sz="2400" dirty="0">
              <a:latin typeface="Arial"/>
              <a:cs typeface="Arial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1411808" y="3103593"/>
            <a:ext cx="68059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Arial"/>
                <a:cs typeface="Arial"/>
              </a:rPr>
              <a:t>min</a:t>
            </a:r>
            <a:endParaRPr lang="ru-RU" sz="2400" dirty="0">
              <a:latin typeface="Arial"/>
              <a:cs typeface="Arial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744718" y="4165139"/>
            <a:ext cx="206066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Arial"/>
                <a:cs typeface="Arial"/>
              </a:rPr>
              <a:t>s</a:t>
            </a:r>
            <a:r>
              <a:rPr lang="en-US" sz="2400" dirty="0" smtClean="0">
                <a:latin typeface="Arial"/>
                <a:cs typeface="Arial"/>
              </a:rPr>
              <a:t>tatic value</a:t>
            </a:r>
            <a:endParaRPr lang="ru-RU" sz="2400" dirty="0">
              <a:latin typeface="Arial"/>
              <a:cs typeface="Arial"/>
            </a:endParaRPr>
          </a:p>
        </p:txBody>
      </p:sp>
      <p:cxnSp>
        <p:nvCxnSpPr>
          <p:cNvPr id="40" name="Прямая со стрелкой 39"/>
          <p:cNvCxnSpPr/>
          <p:nvPr/>
        </p:nvCxnSpPr>
        <p:spPr>
          <a:xfrm flipH="1">
            <a:off x="3949695" y="2531050"/>
            <a:ext cx="381923" cy="220682"/>
          </a:xfrm>
          <a:prstGeom prst="straightConnector1">
            <a:avLst/>
          </a:prstGeom>
          <a:ln>
            <a:solidFill>
              <a:srgbClr val="92D05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Прямая со стрелкой 41"/>
          <p:cNvCxnSpPr/>
          <p:nvPr/>
        </p:nvCxnSpPr>
        <p:spPr>
          <a:xfrm flipH="1">
            <a:off x="3175259" y="3565324"/>
            <a:ext cx="197245" cy="308439"/>
          </a:xfrm>
          <a:prstGeom prst="straightConnector1">
            <a:avLst/>
          </a:prstGeom>
          <a:ln>
            <a:solidFill>
              <a:srgbClr val="92D05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6621367" y="2348733"/>
            <a:ext cx="180530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400" dirty="0">
                <a:latin typeface="Arial"/>
                <a:cs typeface="Arial"/>
              </a:rPr>
              <a:t>β</a:t>
            </a:r>
            <a:r>
              <a:rPr lang="ru-RU" sz="2400" dirty="0" smtClean="0">
                <a:latin typeface="Arial"/>
                <a:cs typeface="Arial"/>
              </a:rPr>
              <a:t>-величина</a:t>
            </a:r>
            <a:endParaRPr lang="ru-RU" sz="2400" dirty="0">
              <a:latin typeface="Arial"/>
              <a:cs typeface="Arial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5236215" y="1493364"/>
            <a:ext cx="181011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400" dirty="0">
                <a:latin typeface="Arial"/>
                <a:cs typeface="Arial"/>
              </a:rPr>
              <a:t>α</a:t>
            </a:r>
            <a:r>
              <a:rPr lang="ru-RU" sz="2400" dirty="0" smtClean="0">
                <a:latin typeface="Arial"/>
                <a:cs typeface="Arial"/>
              </a:rPr>
              <a:t>-величина</a:t>
            </a:r>
            <a:endParaRPr lang="ru-RU" sz="2400" dirty="0">
              <a:latin typeface="Arial"/>
              <a:cs typeface="Arial"/>
            </a:endParaRPr>
          </a:p>
        </p:txBody>
      </p:sp>
      <p:cxnSp>
        <p:nvCxnSpPr>
          <p:cNvPr id="5" name="Прямая со стрелкой 4"/>
          <p:cNvCxnSpPr>
            <a:endCxn id="32" idx="0"/>
          </p:cNvCxnSpPr>
          <p:nvPr/>
        </p:nvCxnSpPr>
        <p:spPr>
          <a:xfrm flipH="1">
            <a:off x="4231121" y="1785315"/>
            <a:ext cx="906488" cy="318454"/>
          </a:xfrm>
          <a:prstGeom prst="straightConnector1">
            <a:avLst/>
          </a:prstGeom>
          <a:ln>
            <a:solidFill>
              <a:srgbClr val="92D05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>
            <a:endCxn id="34" idx="0"/>
          </p:cNvCxnSpPr>
          <p:nvPr/>
        </p:nvCxnSpPr>
        <p:spPr>
          <a:xfrm flipH="1">
            <a:off x="5299913" y="2609740"/>
            <a:ext cx="1321454" cy="562983"/>
          </a:xfrm>
          <a:prstGeom prst="straightConnector1">
            <a:avLst/>
          </a:prstGeom>
          <a:ln>
            <a:solidFill>
              <a:srgbClr val="92D05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" name="Содержимое 2"/>
          <p:cNvSpPr>
            <a:spLocks noGrp="1"/>
          </p:cNvSpPr>
          <p:nvPr>
            <p:ph idx="1"/>
          </p:nvPr>
        </p:nvSpPr>
        <p:spPr>
          <a:xfrm>
            <a:off x="481894" y="4765815"/>
            <a:ext cx="8093734" cy="1020934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1200"/>
              </a:spcBef>
              <a:buSzPct val="100000"/>
            </a:pPr>
            <a:r>
              <a:rPr lang="el-GR" sz="2000" dirty="0" smtClean="0"/>
              <a:t>α</a:t>
            </a:r>
            <a:r>
              <a:rPr lang="ru-RU" sz="2000" dirty="0" smtClean="0"/>
              <a:t>- и </a:t>
            </a:r>
            <a:r>
              <a:rPr lang="el-GR" sz="2000" dirty="0" smtClean="0"/>
              <a:t>β</a:t>
            </a:r>
            <a:r>
              <a:rPr lang="ru-RU" sz="2000" dirty="0" smtClean="0"/>
              <a:t>-величины – предварительные оценки </a:t>
            </a:r>
          </a:p>
          <a:p>
            <a:pPr>
              <a:lnSpc>
                <a:spcPct val="100000"/>
              </a:lnSpc>
              <a:spcBef>
                <a:spcPts val="1200"/>
              </a:spcBef>
              <a:buSzPct val="100000"/>
            </a:pPr>
            <a:r>
              <a:rPr lang="el-GR" sz="2000" dirty="0"/>
              <a:t>α</a:t>
            </a:r>
            <a:r>
              <a:rPr lang="ru-RU" sz="2000" dirty="0" smtClean="0"/>
              <a:t>-величины не могут уменьшаться</a:t>
            </a:r>
            <a:endParaRPr lang="ru-RU" sz="2000" dirty="0"/>
          </a:p>
          <a:p>
            <a:pPr>
              <a:lnSpc>
                <a:spcPct val="100000"/>
              </a:lnSpc>
              <a:spcBef>
                <a:spcPts val="1200"/>
              </a:spcBef>
              <a:buSzPct val="100000"/>
            </a:pPr>
            <a:r>
              <a:rPr lang="el-GR" sz="2000" dirty="0" smtClean="0"/>
              <a:t>β</a:t>
            </a:r>
            <a:r>
              <a:rPr lang="ru-RU" sz="2000" dirty="0"/>
              <a:t>-величины </a:t>
            </a:r>
            <a:r>
              <a:rPr lang="ru-RU" sz="2000" dirty="0" smtClean="0"/>
              <a:t>не могут увеличиваться</a:t>
            </a:r>
            <a:endParaRPr lang="ru-RU" sz="2000" dirty="0"/>
          </a:p>
          <a:p>
            <a:pPr>
              <a:lnSpc>
                <a:spcPct val="100000"/>
              </a:lnSpc>
              <a:spcBef>
                <a:spcPts val="1200"/>
              </a:spcBef>
              <a:buSzPct val="100000"/>
            </a:pPr>
            <a:endParaRPr lang="ru-RU" sz="1800" dirty="0" smtClean="0"/>
          </a:p>
        </p:txBody>
      </p:sp>
      <p:sp>
        <p:nvSpPr>
          <p:cNvPr id="28" name="TextBox 27"/>
          <p:cNvSpPr txBox="1"/>
          <p:nvPr/>
        </p:nvSpPr>
        <p:spPr>
          <a:xfrm>
            <a:off x="2756190" y="3178186"/>
            <a:ext cx="73129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&lt;= 2</a:t>
            </a:r>
            <a:endParaRPr lang="ru-RU" sz="2000" dirty="0"/>
          </a:p>
        </p:txBody>
      </p:sp>
      <p:sp>
        <p:nvSpPr>
          <p:cNvPr id="32" name="TextBox 31"/>
          <p:cNvSpPr txBox="1"/>
          <p:nvPr/>
        </p:nvSpPr>
        <p:spPr>
          <a:xfrm>
            <a:off x="3865476" y="2103769"/>
            <a:ext cx="73129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&gt;</a:t>
            </a:r>
            <a:r>
              <a:rPr lang="en-US" sz="2000" dirty="0" smtClean="0"/>
              <a:t>= 2</a:t>
            </a:r>
            <a:endParaRPr lang="ru-RU" sz="2000" dirty="0"/>
          </a:p>
        </p:txBody>
      </p:sp>
      <p:sp>
        <p:nvSpPr>
          <p:cNvPr id="34" name="TextBox 33"/>
          <p:cNvSpPr txBox="1"/>
          <p:nvPr/>
        </p:nvSpPr>
        <p:spPr>
          <a:xfrm>
            <a:off x="4934268" y="3172723"/>
            <a:ext cx="73129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&lt;= 1</a:t>
            </a:r>
            <a:endParaRPr lang="ru-RU" sz="2000" dirty="0"/>
          </a:p>
        </p:txBody>
      </p:sp>
      <p:cxnSp>
        <p:nvCxnSpPr>
          <p:cNvPr id="39" name="Скругленная соединительная линия 38"/>
          <p:cNvCxnSpPr/>
          <p:nvPr/>
        </p:nvCxnSpPr>
        <p:spPr>
          <a:xfrm rot="5400000" flipH="1" flipV="1">
            <a:off x="5231257" y="2572535"/>
            <a:ext cx="502956" cy="365645"/>
          </a:xfrm>
          <a:prstGeom prst="curvedConnector3">
            <a:avLst/>
          </a:prstGeom>
          <a:ln>
            <a:solidFill>
              <a:srgbClr val="92D05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953374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498474" y="408678"/>
            <a:ext cx="7556313" cy="1116106"/>
          </a:xfrm>
        </p:spPr>
        <p:txBody>
          <a:bodyPr anchor="ctr"/>
          <a:lstStyle/>
          <a:p>
            <a:r>
              <a:rPr lang="ru-RU" dirty="0"/>
              <a:t>Альфа-бета-отсечение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98474" y="2083324"/>
            <a:ext cx="8093734" cy="3741804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1200"/>
              </a:spcBef>
              <a:buSzPct val="100000"/>
            </a:pPr>
            <a:r>
              <a:rPr lang="el-GR" sz="2400" dirty="0" smtClean="0"/>
              <a:t>α</a:t>
            </a:r>
            <a:r>
              <a:rPr lang="ru-RU" sz="2400" dirty="0" smtClean="0"/>
              <a:t>-отсечение: </a:t>
            </a:r>
            <a:r>
              <a:rPr lang="ru-RU" sz="2400" dirty="0"/>
              <a:t>п</a:t>
            </a:r>
            <a:r>
              <a:rPr lang="ru-RU" sz="2400" dirty="0" smtClean="0"/>
              <a:t>еребор можно прервать ниже любой И(</a:t>
            </a:r>
            <a:r>
              <a:rPr lang="en-US" sz="2400" dirty="0" smtClean="0"/>
              <a:t>min</a:t>
            </a:r>
            <a:r>
              <a:rPr lang="ru-RU" sz="2400" dirty="0" smtClean="0"/>
              <a:t>)-вершины, </a:t>
            </a:r>
            <a:r>
              <a:rPr lang="el-GR" sz="2400" dirty="0"/>
              <a:t>β</a:t>
            </a:r>
            <a:r>
              <a:rPr lang="ru-RU" sz="2400" dirty="0" smtClean="0"/>
              <a:t>-величина которой не больше, чем </a:t>
            </a:r>
            <a:r>
              <a:rPr lang="el-GR" sz="2400" dirty="0"/>
              <a:t>α</a:t>
            </a:r>
            <a:r>
              <a:rPr lang="ru-RU" sz="2400" dirty="0" smtClean="0"/>
              <a:t>-величина одной из предшествующих ей ИЛИ(</a:t>
            </a:r>
            <a:r>
              <a:rPr lang="en-US" sz="2400" dirty="0" smtClean="0"/>
              <a:t>max</a:t>
            </a:r>
            <a:r>
              <a:rPr lang="ru-RU" sz="2400" dirty="0" smtClean="0"/>
              <a:t>)</a:t>
            </a:r>
            <a:r>
              <a:rPr lang="en-US" sz="2400" dirty="0" smtClean="0"/>
              <a:t>-</a:t>
            </a:r>
            <a:r>
              <a:rPr lang="ru-RU" sz="2400" dirty="0" smtClean="0"/>
              <a:t>вершин (включая корень).</a:t>
            </a:r>
          </a:p>
          <a:p>
            <a:pPr>
              <a:lnSpc>
                <a:spcPct val="100000"/>
              </a:lnSpc>
              <a:spcBef>
                <a:spcPts val="1200"/>
              </a:spcBef>
              <a:buSzPct val="100000"/>
            </a:pPr>
            <a:r>
              <a:rPr lang="el-GR" sz="2400" dirty="0" smtClean="0"/>
              <a:t>β</a:t>
            </a:r>
            <a:r>
              <a:rPr lang="ru-RU" sz="2400" dirty="0" smtClean="0"/>
              <a:t>-отсечение: перебор </a:t>
            </a:r>
            <a:r>
              <a:rPr lang="ru-RU" sz="2400" dirty="0"/>
              <a:t>можно прервать ниже любой </a:t>
            </a:r>
            <a:r>
              <a:rPr lang="ru-RU" sz="2400" dirty="0" smtClean="0"/>
              <a:t>ИЛИ(</a:t>
            </a:r>
            <a:r>
              <a:rPr lang="en-US" sz="2400" dirty="0" smtClean="0"/>
              <a:t>max</a:t>
            </a:r>
            <a:r>
              <a:rPr lang="ru-RU" sz="2400" dirty="0" smtClean="0"/>
              <a:t>)-</a:t>
            </a:r>
            <a:r>
              <a:rPr lang="ru-RU" sz="2400" dirty="0"/>
              <a:t>вершины, </a:t>
            </a:r>
            <a:r>
              <a:rPr lang="el-GR" sz="2400" dirty="0" smtClean="0"/>
              <a:t>α</a:t>
            </a:r>
            <a:r>
              <a:rPr lang="ru-RU" sz="2400" dirty="0" smtClean="0"/>
              <a:t>-величина </a:t>
            </a:r>
            <a:r>
              <a:rPr lang="ru-RU" sz="2400" dirty="0"/>
              <a:t>которой не </a:t>
            </a:r>
            <a:r>
              <a:rPr lang="ru-RU" sz="2400" dirty="0" smtClean="0"/>
              <a:t>меньше, </a:t>
            </a:r>
            <a:r>
              <a:rPr lang="ru-RU" sz="2400" dirty="0"/>
              <a:t>чем </a:t>
            </a:r>
            <a:r>
              <a:rPr lang="el-GR" sz="2400" dirty="0" smtClean="0"/>
              <a:t>β</a:t>
            </a:r>
            <a:r>
              <a:rPr lang="ru-RU" sz="2400" dirty="0" smtClean="0"/>
              <a:t>-величина </a:t>
            </a:r>
            <a:r>
              <a:rPr lang="ru-RU" sz="2400" dirty="0"/>
              <a:t>одной из предшествующих ей </a:t>
            </a:r>
            <a:r>
              <a:rPr lang="ru-RU" sz="2400" dirty="0" smtClean="0"/>
              <a:t>И(</a:t>
            </a:r>
            <a:r>
              <a:rPr lang="en-US" sz="2400" dirty="0" smtClean="0"/>
              <a:t>min</a:t>
            </a:r>
            <a:r>
              <a:rPr lang="ru-RU" sz="2400" dirty="0" smtClean="0"/>
              <a:t>)</a:t>
            </a:r>
            <a:r>
              <a:rPr lang="en-US" sz="2400" dirty="0"/>
              <a:t>-</a:t>
            </a:r>
            <a:r>
              <a:rPr lang="ru-RU" sz="2400" dirty="0" smtClean="0"/>
              <a:t>вершин</a:t>
            </a:r>
            <a:r>
              <a:rPr lang="en-US" sz="2400" dirty="0" smtClean="0"/>
              <a:t>.</a:t>
            </a:r>
            <a:endParaRPr lang="ru-RU" sz="2400" dirty="0" smtClean="0"/>
          </a:p>
          <a:p>
            <a:pPr>
              <a:lnSpc>
                <a:spcPct val="100000"/>
              </a:lnSpc>
              <a:spcBef>
                <a:spcPts val="1200"/>
              </a:spcBef>
              <a:buSzPct val="100000"/>
            </a:pPr>
            <a:r>
              <a:rPr lang="ru-RU" sz="2400" dirty="0" smtClean="0"/>
              <a:t>Отсечение может </a:t>
            </a:r>
            <a:r>
              <a:rPr lang="ru-RU" sz="2400" dirty="0"/>
              <a:t>б</a:t>
            </a:r>
            <a:r>
              <a:rPr lang="ru-RU" sz="2400" dirty="0" smtClean="0"/>
              <a:t>ыть глубоким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7" name="Footer Placeholder 4"/>
          <p:cNvSpPr txBox="1">
            <a:spLocks/>
          </p:cNvSpPr>
          <p:nvPr/>
        </p:nvSpPr>
        <p:spPr>
          <a:xfrm>
            <a:off x="498473" y="6249334"/>
            <a:ext cx="612289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2800" i="1" kern="1200">
                <a:solidFill>
                  <a:schemeClr val="accent1"/>
                </a:solidFill>
                <a:latin typeface="Arial"/>
                <a:ea typeface="+mn-ea"/>
                <a:cs typeface="Arial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 smtClean="0">
                <a:solidFill>
                  <a:schemeClr val="accent3"/>
                </a:solidFill>
              </a:rPr>
              <a:t>Галкина и Шрамов</a:t>
            </a:r>
            <a:endParaRPr lang="en-US" dirty="0">
              <a:solidFill>
                <a:schemeClr val="accent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35758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ru-RU" dirty="0"/>
              <a:t>Альфа-бета-отсечение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7" name="Footer Placeholder 4"/>
          <p:cNvSpPr txBox="1">
            <a:spLocks/>
          </p:cNvSpPr>
          <p:nvPr/>
        </p:nvSpPr>
        <p:spPr>
          <a:xfrm>
            <a:off x="498473" y="6249334"/>
            <a:ext cx="612289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2800" i="1" kern="1200">
                <a:solidFill>
                  <a:schemeClr val="accent1"/>
                </a:solidFill>
                <a:latin typeface="Arial"/>
                <a:ea typeface="+mn-ea"/>
                <a:cs typeface="Arial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 smtClean="0">
                <a:solidFill>
                  <a:schemeClr val="accent3"/>
                </a:solidFill>
              </a:rPr>
              <a:t>Галкина и Шрамов</a:t>
            </a:r>
            <a:endParaRPr lang="en-US" dirty="0">
              <a:solidFill>
                <a:schemeClr val="accent3"/>
              </a:solidFill>
            </a:endParaRPr>
          </a:p>
        </p:txBody>
      </p:sp>
      <p:sp>
        <p:nvSpPr>
          <p:cNvPr id="6" name="Овал 5"/>
          <p:cNvSpPr/>
          <p:nvPr/>
        </p:nvSpPr>
        <p:spPr>
          <a:xfrm>
            <a:off x="4600282" y="2072413"/>
            <a:ext cx="537327" cy="537327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/>
              <a:t>3</a:t>
            </a:r>
            <a:endParaRPr lang="ru-RU" sz="2000" dirty="0"/>
          </a:p>
        </p:txBody>
      </p:sp>
      <p:sp>
        <p:nvSpPr>
          <p:cNvPr id="8" name="Овал 7"/>
          <p:cNvSpPr/>
          <p:nvPr/>
        </p:nvSpPr>
        <p:spPr>
          <a:xfrm>
            <a:off x="3175746" y="2747591"/>
            <a:ext cx="537327" cy="537327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/>
              <a:t>3</a:t>
            </a:r>
            <a:endParaRPr lang="ru-RU" sz="2000" dirty="0"/>
          </a:p>
        </p:txBody>
      </p:sp>
      <p:sp>
        <p:nvSpPr>
          <p:cNvPr id="9" name="Овал 8"/>
          <p:cNvSpPr/>
          <p:nvPr/>
        </p:nvSpPr>
        <p:spPr>
          <a:xfrm>
            <a:off x="6084040" y="2739642"/>
            <a:ext cx="537327" cy="537327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/>
              <a:t>?</a:t>
            </a:r>
            <a:endParaRPr lang="ru-RU" sz="2000" dirty="0"/>
          </a:p>
        </p:txBody>
      </p:sp>
      <p:sp>
        <p:nvSpPr>
          <p:cNvPr id="10" name="Овал 9"/>
          <p:cNvSpPr/>
          <p:nvPr/>
        </p:nvSpPr>
        <p:spPr>
          <a:xfrm>
            <a:off x="3713073" y="3550624"/>
            <a:ext cx="537327" cy="537327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/>
              <a:t>?</a:t>
            </a:r>
            <a:endParaRPr lang="ru-RU" sz="2000" dirty="0"/>
          </a:p>
        </p:txBody>
      </p:sp>
      <p:sp>
        <p:nvSpPr>
          <p:cNvPr id="11" name="Овал 10"/>
          <p:cNvSpPr/>
          <p:nvPr/>
        </p:nvSpPr>
        <p:spPr>
          <a:xfrm>
            <a:off x="5546713" y="3549706"/>
            <a:ext cx="537327" cy="537327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/>
              <a:t>3</a:t>
            </a:r>
            <a:endParaRPr lang="ru-RU" sz="2000" dirty="0"/>
          </a:p>
        </p:txBody>
      </p:sp>
      <p:sp>
        <p:nvSpPr>
          <p:cNvPr id="12" name="Овал 11"/>
          <p:cNvSpPr/>
          <p:nvPr/>
        </p:nvSpPr>
        <p:spPr>
          <a:xfrm>
            <a:off x="2643870" y="3551542"/>
            <a:ext cx="537327" cy="537327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/>
              <a:t>3</a:t>
            </a:r>
            <a:endParaRPr lang="ru-RU" sz="2000" dirty="0"/>
          </a:p>
        </p:txBody>
      </p:sp>
      <p:cxnSp>
        <p:nvCxnSpPr>
          <p:cNvPr id="25" name="Прямая соединительная линия 24"/>
          <p:cNvCxnSpPr>
            <a:stCxn id="6" idx="3"/>
            <a:endCxn id="8" idx="0"/>
          </p:cNvCxnSpPr>
          <p:nvPr/>
        </p:nvCxnSpPr>
        <p:spPr>
          <a:xfrm flipH="1">
            <a:off x="3444410" y="2531050"/>
            <a:ext cx="1234562" cy="21654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/>
          <p:cNvCxnSpPr>
            <a:stCxn id="6" idx="5"/>
            <a:endCxn id="9" idx="0"/>
          </p:cNvCxnSpPr>
          <p:nvPr/>
        </p:nvCxnSpPr>
        <p:spPr>
          <a:xfrm>
            <a:off x="5058919" y="2531050"/>
            <a:ext cx="1293785" cy="20859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единительная линия 28"/>
          <p:cNvCxnSpPr>
            <a:stCxn id="8" idx="3"/>
            <a:endCxn id="12" idx="0"/>
          </p:cNvCxnSpPr>
          <p:nvPr/>
        </p:nvCxnSpPr>
        <p:spPr>
          <a:xfrm flipH="1">
            <a:off x="2912534" y="3206228"/>
            <a:ext cx="341902" cy="34531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единительная линия 30"/>
          <p:cNvCxnSpPr>
            <a:stCxn id="8" idx="5"/>
            <a:endCxn id="10" idx="0"/>
          </p:cNvCxnSpPr>
          <p:nvPr/>
        </p:nvCxnSpPr>
        <p:spPr>
          <a:xfrm>
            <a:off x="3634383" y="3206228"/>
            <a:ext cx="347354" cy="34439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единительная линия 32"/>
          <p:cNvCxnSpPr>
            <a:stCxn id="9" idx="3"/>
            <a:endCxn id="11" idx="0"/>
          </p:cNvCxnSpPr>
          <p:nvPr/>
        </p:nvCxnSpPr>
        <p:spPr>
          <a:xfrm flipH="1">
            <a:off x="5815377" y="3198279"/>
            <a:ext cx="347353" cy="351427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единительная линия 34"/>
          <p:cNvCxnSpPr>
            <a:stCxn id="9" idx="5"/>
          </p:cNvCxnSpPr>
          <p:nvPr/>
        </p:nvCxnSpPr>
        <p:spPr>
          <a:xfrm>
            <a:off x="6542677" y="3198279"/>
            <a:ext cx="1180332" cy="65370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563072" y="2067599"/>
            <a:ext cx="78739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max</a:t>
            </a:r>
            <a:endParaRPr lang="ru-RU" sz="2400" dirty="0"/>
          </a:p>
        </p:txBody>
      </p:sp>
      <p:sp>
        <p:nvSpPr>
          <p:cNvPr id="37" name="TextBox 36"/>
          <p:cNvSpPr txBox="1"/>
          <p:nvPr/>
        </p:nvSpPr>
        <p:spPr>
          <a:xfrm>
            <a:off x="598337" y="2736613"/>
            <a:ext cx="71686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min</a:t>
            </a:r>
            <a:endParaRPr lang="ru-RU" sz="2400" dirty="0"/>
          </a:p>
        </p:txBody>
      </p:sp>
      <p:sp>
        <p:nvSpPr>
          <p:cNvPr id="23" name="TextBox 22"/>
          <p:cNvSpPr txBox="1"/>
          <p:nvPr/>
        </p:nvSpPr>
        <p:spPr>
          <a:xfrm>
            <a:off x="2373156" y="1679342"/>
            <a:ext cx="192552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400" dirty="0">
                <a:latin typeface="Arial"/>
                <a:cs typeface="Arial"/>
              </a:rPr>
              <a:t>β</a:t>
            </a:r>
            <a:r>
              <a:rPr lang="ru-RU" sz="2400" dirty="0" smtClean="0">
                <a:latin typeface="Arial"/>
                <a:cs typeface="Arial"/>
              </a:rPr>
              <a:t>-отсечение</a:t>
            </a:r>
            <a:endParaRPr lang="ru-RU" sz="2400" dirty="0">
              <a:latin typeface="Arial"/>
              <a:cs typeface="Arial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7104462" y="4399873"/>
            <a:ext cx="192642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400" dirty="0">
                <a:latin typeface="Arial"/>
                <a:cs typeface="Arial"/>
              </a:rPr>
              <a:t>α</a:t>
            </a:r>
            <a:r>
              <a:rPr lang="ru-RU" sz="2400" dirty="0" smtClean="0">
                <a:latin typeface="Arial"/>
                <a:cs typeface="Arial"/>
              </a:rPr>
              <a:t>-отсечение</a:t>
            </a:r>
            <a:endParaRPr lang="ru-RU" sz="2400" dirty="0">
              <a:latin typeface="Arial"/>
              <a:cs typeface="Arial"/>
            </a:endParaRPr>
          </a:p>
        </p:txBody>
      </p:sp>
      <p:cxnSp>
        <p:nvCxnSpPr>
          <p:cNvPr id="5" name="Прямая со стрелкой 4"/>
          <p:cNvCxnSpPr>
            <a:stCxn id="24" idx="0"/>
          </p:cNvCxnSpPr>
          <p:nvPr/>
        </p:nvCxnSpPr>
        <p:spPr>
          <a:xfrm flipH="1" flipV="1">
            <a:off x="7010237" y="3748607"/>
            <a:ext cx="1057440" cy="651266"/>
          </a:xfrm>
          <a:prstGeom prst="straightConnector1">
            <a:avLst/>
          </a:prstGeom>
          <a:ln>
            <a:solidFill>
              <a:srgbClr val="92D05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>
            <a:stCxn id="23" idx="2"/>
            <a:endCxn id="48" idx="2"/>
          </p:cNvCxnSpPr>
          <p:nvPr/>
        </p:nvCxnSpPr>
        <p:spPr>
          <a:xfrm>
            <a:off x="3335920" y="2141007"/>
            <a:ext cx="1264362" cy="1877417"/>
          </a:xfrm>
          <a:prstGeom prst="straightConnector1">
            <a:avLst/>
          </a:prstGeom>
          <a:ln>
            <a:solidFill>
              <a:srgbClr val="92D05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5352396" y="2829838"/>
            <a:ext cx="73129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&lt;</a:t>
            </a:r>
            <a:r>
              <a:rPr lang="en-US" sz="2000" dirty="0" smtClean="0"/>
              <a:t>= </a:t>
            </a:r>
            <a:r>
              <a:rPr lang="en-US" sz="2000" dirty="0"/>
              <a:t>3</a:t>
            </a:r>
            <a:endParaRPr lang="ru-RU" sz="2000" dirty="0"/>
          </a:p>
        </p:txBody>
      </p:sp>
      <p:cxnSp>
        <p:nvCxnSpPr>
          <p:cNvPr id="39" name="Скругленная соединительная линия 38"/>
          <p:cNvCxnSpPr/>
          <p:nvPr/>
        </p:nvCxnSpPr>
        <p:spPr>
          <a:xfrm flipV="1">
            <a:off x="4347326" y="4008343"/>
            <a:ext cx="578201" cy="328503"/>
          </a:xfrm>
          <a:prstGeom prst="curvedConnector3">
            <a:avLst/>
          </a:prstGeom>
          <a:ln>
            <a:solidFill>
              <a:srgbClr val="92D05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498474" y="5316671"/>
                <a:ext cx="7556313" cy="809492"/>
              </a:xfrm>
            </p:spPr>
            <p:txBody>
              <a:bodyPr>
                <a:normAutofit fontScale="92500" lnSpcReduction="20000"/>
              </a:bodyPr>
              <a:lstStyle/>
              <a:p>
                <a:r>
                  <a:rPr lang="ru-RU" sz="3600" dirty="0" smtClean="0"/>
                  <a:t>Оба отсечения неглубокие</a:t>
                </a:r>
                <a:endParaRPr lang="en-US" sz="3600" dirty="0" smtClean="0"/>
              </a:p>
              <a:p>
                <a14:m/>
                <a:endParaRPr lang="en-US" sz="3600" dirty="0" smtClean="0"/>
              </a:p>
              <a:p>
                <a:endParaRPr lang="ru-RU" sz="2400" dirty="0"/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98474" y="5316671"/>
                <a:ext cx="7556313" cy="809492"/>
              </a:xfrm>
              <a:blipFill>
                <a:blip r:embed="rId3"/>
                <a:stretch>
                  <a:fillRect l="-807" t="-2255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" name="Овал 40"/>
          <p:cNvSpPr/>
          <p:nvPr/>
        </p:nvSpPr>
        <p:spPr>
          <a:xfrm>
            <a:off x="1647431" y="4460923"/>
            <a:ext cx="537327" cy="537327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/>
              <a:t>1</a:t>
            </a:r>
            <a:endParaRPr lang="ru-RU" sz="2000" dirty="0"/>
          </a:p>
        </p:txBody>
      </p:sp>
      <p:sp>
        <p:nvSpPr>
          <p:cNvPr id="43" name="Овал 42"/>
          <p:cNvSpPr/>
          <p:nvPr/>
        </p:nvSpPr>
        <p:spPr>
          <a:xfrm>
            <a:off x="2375207" y="4460923"/>
            <a:ext cx="537327" cy="537327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/>
              <a:t>0</a:t>
            </a:r>
            <a:endParaRPr lang="ru-RU" sz="2000" dirty="0"/>
          </a:p>
        </p:txBody>
      </p:sp>
      <p:sp>
        <p:nvSpPr>
          <p:cNvPr id="44" name="Овал 43"/>
          <p:cNvSpPr/>
          <p:nvPr/>
        </p:nvSpPr>
        <p:spPr>
          <a:xfrm>
            <a:off x="3102983" y="4449095"/>
            <a:ext cx="537327" cy="537327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/>
              <a:t>3</a:t>
            </a:r>
            <a:endParaRPr lang="ru-RU" sz="2000" dirty="0"/>
          </a:p>
        </p:txBody>
      </p:sp>
      <p:sp>
        <p:nvSpPr>
          <p:cNvPr id="45" name="Овал 44"/>
          <p:cNvSpPr/>
          <p:nvPr/>
        </p:nvSpPr>
        <p:spPr>
          <a:xfrm>
            <a:off x="4021208" y="4446900"/>
            <a:ext cx="537327" cy="537327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/>
              <a:t>4</a:t>
            </a:r>
            <a:endParaRPr lang="ru-RU" sz="2000" dirty="0"/>
          </a:p>
        </p:txBody>
      </p:sp>
      <p:sp>
        <p:nvSpPr>
          <p:cNvPr id="46" name="Овал 45"/>
          <p:cNvSpPr/>
          <p:nvPr/>
        </p:nvSpPr>
        <p:spPr>
          <a:xfrm>
            <a:off x="5128231" y="4460923"/>
            <a:ext cx="537327" cy="537327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/>
              <a:t>3</a:t>
            </a:r>
            <a:endParaRPr lang="ru-RU" sz="2000" dirty="0"/>
          </a:p>
        </p:txBody>
      </p:sp>
      <p:sp>
        <p:nvSpPr>
          <p:cNvPr id="47" name="Овал 46"/>
          <p:cNvSpPr/>
          <p:nvPr/>
        </p:nvSpPr>
        <p:spPr>
          <a:xfrm>
            <a:off x="5984967" y="4456331"/>
            <a:ext cx="537327" cy="537327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/>
              <a:t>2</a:t>
            </a:r>
            <a:endParaRPr lang="ru-RU" sz="2000" dirty="0"/>
          </a:p>
        </p:txBody>
      </p:sp>
      <p:sp>
        <p:nvSpPr>
          <p:cNvPr id="48" name="TextBox 47"/>
          <p:cNvSpPr txBox="1"/>
          <p:nvPr/>
        </p:nvSpPr>
        <p:spPr>
          <a:xfrm>
            <a:off x="4234637" y="3618314"/>
            <a:ext cx="73129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&gt;</a:t>
            </a:r>
            <a:r>
              <a:rPr lang="en-US" sz="2000" dirty="0" smtClean="0"/>
              <a:t>= </a:t>
            </a:r>
            <a:r>
              <a:rPr lang="ru-RU" sz="2000" dirty="0" smtClean="0"/>
              <a:t>4</a:t>
            </a:r>
            <a:endParaRPr lang="ru-RU" sz="2000" dirty="0"/>
          </a:p>
        </p:txBody>
      </p:sp>
      <p:sp>
        <p:nvSpPr>
          <p:cNvPr id="49" name="TextBox 48"/>
          <p:cNvSpPr txBox="1"/>
          <p:nvPr/>
        </p:nvSpPr>
        <p:spPr>
          <a:xfrm>
            <a:off x="560162" y="3549706"/>
            <a:ext cx="78739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max</a:t>
            </a:r>
            <a:endParaRPr lang="ru-RU" sz="2400" dirty="0"/>
          </a:p>
        </p:txBody>
      </p:sp>
      <p:cxnSp>
        <p:nvCxnSpPr>
          <p:cNvPr id="26" name="Прямая соединительная линия 25"/>
          <p:cNvCxnSpPr>
            <a:stCxn id="12" idx="3"/>
            <a:endCxn id="41" idx="0"/>
          </p:cNvCxnSpPr>
          <p:nvPr/>
        </p:nvCxnSpPr>
        <p:spPr>
          <a:xfrm flipH="1">
            <a:off x="1916095" y="4010179"/>
            <a:ext cx="806465" cy="45074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1" name="Прямая соединительная линия 50"/>
          <p:cNvCxnSpPr>
            <a:stCxn id="12" idx="4"/>
            <a:endCxn id="43" idx="0"/>
          </p:cNvCxnSpPr>
          <p:nvPr/>
        </p:nvCxnSpPr>
        <p:spPr>
          <a:xfrm flipH="1">
            <a:off x="2643871" y="4088869"/>
            <a:ext cx="268663" cy="37205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3" name="Прямая соединительная линия 52"/>
          <p:cNvCxnSpPr>
            <a:stCxn id="12" idx="5"/>
            <a:endCxn id="44" idx="0"/>
          </p:cNvCxnSpPr>
          <p:nvPr/>
        </p:nvCxnSpPr>
        <p:spPr>
          <a:xfrm>
            <a:off x="3102507" y="4010179"/>
            <a:ext cx="269140" cy="43891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" name="Прямая соединительная линия 54"/>
          <p:cNvCxnSpPr>
            <a:stCxn id="10" idx="4"/>
            <a:endCxn id="45" idx="0"/>
          </p:cNvCxnSpPr>
          <p:nvPr/>
        </p:nvCxnSpPr>
        <p:spPr>
          <a:xfrm>
            <a:off x="3981737" y="4087951"/>
            <a:ext cx="308135" cy="358949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7" name="Прямая соединительная линия 56"/>
          <p:cNvCxnSpPr>
            <a:stCxn id="10" idx="5"/>
          </p:cNvCxnSpPr>
          <p:nvPr/>
        </p:nvCxnSpPr>
        <p:spPr>
          <a:xfrm>
            <a:off x="4171710" y="4009261"/>
            <a:ext cx="794217" cy="2656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9" name="Прямая соединительная линия 58"/>
          <p:cNvCxnSpPr>
            <a:stCxn id="11" idx="3"/>
            <a:endCxn id="46" idx="0"/>
          </p:cNvCxnSpPr>
          <p:nvPr/>
        </p:nvCxnSpPr>
        <p:spPr>
          <a:xfrm flipH="1">
            <a:off x="5396895" y="4008343"/>
            <a:ext cx="228508" cy="45258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1" name="Прямая соединительная линия 60"/>
          <p:cNvCxnSpPr>
            <a:stCxn id="11" idx="5"/>
            <a:endCxn id="47" idx="0"/>
          </p:cNvCxnSpPr>
          <p:nvPr/>
        </p:nvCxnSpPr>
        <p:spPr>
          <a:xfrm>
            <a:off x="6005350" y="4008343"/>
            <a:ext cx="248281" cy="4479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4" name="Прямая соединительная линия 63"/>
          <p:cNvCxnSpPr>
            <a:stCxn id="9" idx="4"/>
          </p:cNvCxnSpPr>
          <p:nvPr/>
        </p:nvCxnSpPr>
        <p:spPr>
          <a:xfrm>
            <a:off x="6352704" y="3276969"/>
            <a:ext cx="626417" cy="94327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1" name="Скругленная соединительная линия 70"/>
          <p:cNvCxnSpPr/>
          <p:nvPr/>
        </p:nvCxnSpPr>
        <p:spPr>
          <a:xfrm rot="5400000" flipH="1" flipV="1">
            <a:off x="6673626" y="3434182"/>
            <a:ext cx="748012" cy="705110"/>
          </a:xfrm>
          <a:prstGeom prst="curvedConnector3">
            <a:avLst/>
          </a:prstGeom>
          <a:ln>
            <a:solidFill>
              <a:srgbClr val="92D05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7" name="TextBox 76"/>
          <p:cNvSpPr txBox="1"/>
          <p:nvPr/>
        </p:nvSpPr>
        <p:spPr>
          <a:xfrm>
            <a:off x="2432763" y="2814936"/>
            <a:ext cx="73129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&lt;</a:t>
            </a:r>
            <a:r>
              <a:rPr lang="en-US" sz="2000" dirty="0" smtClean="0"/>
              <a:t>= </a:t>
            </a:r>
            <a:r>
              <a:rPr lang="en-US" sz="2000" dirty="0"/>
              <a:t>3</a:t>
            </a:r>
            <a:endParaRPr lang="ru-RU" sz="2000" dirty="0"/>
          </a:p>
        </p:txBody>
      </p:sp>
      <p:sp>
        <p:nvSpPr>
          <p:cNvPr id="78" name="TextBox 77"/>
          <p:cNvSpPr txBox="1"/>
          <p:nvPr/>
        </p:nvSpPr>
        <p:spPr>
          <a:xfrm>
            <a:off x="5184119" y="2101677"/>
            <a:ext cx="73129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&gt;= </a:t>
            </a:r>
            <a:r>
              <a:rPr lang="en-US" sz="2000" dirty="0"/>
              <a:t>3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15376960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498474" y="331846"/>
            <a:ext cx="7556313" cy="1116106"/>
          </a:xfrm>
        </p:spPr>
        <p:txBody>
          <a:bodyPr anchor="ctr"/>
          <a:lstStyle/>
          <a:p>
            <a:r>
              <a:rPr lang="ru-RU" sz="4000" dirty="0" smtClean="0"/>
              <a:t>Постепенное углубление</a:t>
            </a:r>
            <a:endParaRPr lang="ru-RU" sz="40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7" name="Footer Placeholder 4"/>
          <p:cNvSpPr txBox="1">
            <a:spLocks/>
          </p:cNvSpPr>
          <p:nvPr/>
        </p:nvSpPr>
        <p:spPr>
          <a:xfrm>
            <a:off x="498473" y="6249334"/>
            <a:ext cx="612289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2800" i="1" kern="1200">
                <a:solidFill>
                  <a:schemeClr val="accent1"/>
                </a:solidFill>
                <a:latin typeface="Arial"/>
                <a:ea typeface="+mn-ea"/>
                <a:cs typeface="Arial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 smtClean="0">
                <a:solidFill>
                  <a:schemeClr val="accent3"/>
                </a:solidFill>
              </a:rPr>
              <a:t>Галкина и Шрамов</a:t>
            </a:r>
            <a:endParaRPr lang="en-US" dirty="0">
              <a:solidFill>
                <a:schemeClr val="accent3"/>
              </a:solidFill>
            </a:endParaRPr>
          </a:p>
        </p:txBody>
      </p:sp>
      <p:sp>
        <p:nvSpPr>
          <p:cNvPr id="28" name="Овал 27"/>
          <p:cNvSpPr/>
          <p:nvPr/>
        </p:nvSpPr>
        <p:spPr>
          <a:xfrm>
            <a:off x="4464342" y="1591331"/>
            <a:ext cx="226244" cy="226244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Овал 29"/>
          <p:cNvSpPr/>
          <p:nvPr/>
        </p:nvSpPr>
        <p:spPr>
          <a:xfrm>
            <a:off x="4464342" y="2363740"/>
            <a:ext cx="226244" cy="226244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Овал 31"/>
          <p:cNvSpPr/>
          <p:nvPr/>
        </p:nvSpPr>
        <p:spPr>
          <a:xfrm>
            <a:off x="5757434" y="2363740"/>
            <a:ext cx="226244" cy="226244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Овал 33"/>
          <p:cNvSpPr/>
          <p:nvPr/>
        </p:nvSpPr>
        <p:spPr>
          <a:xfrm>
            <a:off x="3171250" y="2361384"/>
            <a:ext cx="226244" cy="226244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" name="Овал 38"/>
          <p:cNvSpPr/>
          <p:nvPr/>
        </p:nvSpPr>
        <p:spPr>
          <a:xfrm>
            <a:off x="3171250" y="3074415"/>
            <a:ext cx="226244" cy="226244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" name="Овал 39"/>
          <p:cNvSpPr/>
          <p:nvPr/>
        </p:nvSpPr>
        <p:spPr>
          <a:xfrm>
            <a:off x="3549894" y="3074415"/>
            <a:ext cx="226244" cy="226244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1" name="Овал 40"/>
          <p:cNvSpPr/>
          <p:nvPr/>
        </p:nvSpPr>
        <p:spPr>
          <a:xfrm>
            <a:off x="2790226" y="3074415"/>
            <a:ext cx="226244" cy="226244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2" name="Овал 41"/>
          <p:cNvSpPr/>
          <p:nvPr/>
        </p:nvSpPr>
        <p:spPr>
          <a:xfrm>
            <a:off x="4464342" y="3067873"/>
            <a:ext cx="226244" cy="226244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3" name="Овал 42"/>
          <p:cNvSpPr/>
          <p:nvPr/>
        </p:nvSpPr>
        <p:spPr>
          <a:xfrm>
            <a:off x="4842986" y="3067873"/>
            <a:ext cx="226244" cy="226244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4" name="Овал 43"/>
          <p:cNvSpPr/>
          <p:nvPr/>
        </p:nvSpPr>
        <p:spPr>
          <a:xfrm>
            <a:off x="4083318" y="3067873"/>
            <a:ext cx="226244" cy="226244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5" name="Овал 44"/>
          <p:cNvSpPr/>
          <p:nvPr/>
        </p:nvSpPr>
        <p:spPr>
          <a:xfrm>
            <a:off x="5757434" y="3074415"/>
            <a:ext cx="226244" cy="226244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6" name="Овал 45"/>
          <p:cNvSpPr/>
          <p:nvPr/>
        </p:nvSpPr>
        <p:spPr>
          <a:xfrm>
            <a:off x="6136078" y="3074415"/>
            <a:ext cx="226244" cy="226244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7" name="Овал 46"/>
          <p:cNvSpPr/>
          <p:nvPr/>
        </p:nvSpPr>
        <p:spPr>
          <a:xfrm>
            <a:off x="5376410" y="3074415"/>
            <a:ext cx="226244" cy="226244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48" name="Прямая соединительная линия 47"/>
          <p:cNvCxnSpPr>
            <a:stCxn id="28" idx="3"/>
            <a:endCxn id="34" idx="0"/>
          </p:cNvCxnSpPr>
          <p:nvPr/>
        </p:nvCxnSpPr>
        <p:spPr>
          <a:xfrm flipH="1">
            <a:off x="3284372" y="1784442"/>
            <a:ext cx="1213103" cy="57694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9" name="Прямая соединительная линия 48"/>
          <p:cNvCxnSpPr>
            <a:stCxn id="28" idx="4"/>
            <a:endCxn id="30" idx="0"/>
          </p:cNvCxnSpPr>
          <p:nvPr/>
        </p:nvCxnSpPr>
        <p:spPr>
          <a:xfrm>
            <a:off x="4577464" y="1817575"/>
            <a:ext cx="0" cy="54616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0" name="Прямая соединительная линия 49"/>
          <p:cNvCxnSpPr>
            <a:stCxn id="28" idx="5"/>
            <a:endCxn id="32" idx="0"/>
          </p:cNvCxnSpPr>
          <p:nvPr/>
        </p:nvCxnSpPr>
        <p:spPr>
          <a:xfrm>
            <a:off x="4657453" y="1784442"/>
            <a:ext cx="1213103" cy="57929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1" name="Прямая соединительная линия 50"/>
          <p:cNvCxnSpPr>
            <a:stCxn id="34" idx="3"/>
            <a:endCxn id="41" idx="0"/>
          </p:cNvCxnSpPr>
          <p:nvPr/>
        </p:nvCxnSpPr>
        <p:spPr>
          <a:xfrm flipH="1">
            <a:off x="2903348" y="2554495"/>
            <a:ext cx="301035" cy="51992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2" name="Прямая соединительная линия 51"/>
          <p:cNvCxnSpPr>
            <a:stCxn id="34" idx="4"/>
            <a:endCxn id="39" idx="0"/>
          </p:cNvCxnSpPr>
          <p:nvPr/>
        </p:nvCxnSpPr>
        <p:spPr>
          <a:xfrm>
            <a:off x="3284372" y="2587628"/>
            <a:ext cx="0" cy="486787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3" name="Прямая соединительная линия 52"/>
          <p:cNvCxnSpPr>
            <a:stCxn id="34" idx="5"/>
            <a:endCxn id="40" idx="0"/>
          </p:cNvCxnSpPr>
          <p:nvPr/>
        </p:nvCxnSpPr>
        <p:spPr>
          <a:xfrm>
            <a:off x="3364361" y="2554495"/>
            <a:ext cx="298655" cy="51992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4" name="Прямая соединительная линия 53"/>
          <p:cNvCxnSpPr>
            <a:stCxn id="30" idx="3"/>
            <a:endCxn id="44" idx="0"/>
          </p:cNvCxnSpPr>
          <p:nvPr/>
        </p:nvCxnSpPr>
        <p:spPr>
          <a:xfrm flipH="1">
            <a:off x="4196440" y="2556851"/>
            <a:ext cx="301035" cy="51102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" name="Прямая соединительная линия 54"/>
          <p:cNvCxnSpPr>
            <a:stCxn id="30" idx="4"/>
            <a:endCxn id="42" idx="0"/>
          </p:cNvCxnSpPr>
          <p:nvPr/>
        </p:nvCxnSpPr>
        <p:spPr>
          <a:xfrm>
            <a:off x="4577464" y="2589984"/>
            <a:ext cx="0" cy="477889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6" name="Прямая соединительная линия 55"/>
          <p:cNvCxnSpPr>
            <a:stCxn id="30" idx="5"/>
            <a:endCxn id="43" idx="0"/>
          </p:cNvCxnSpPr>
          <p:nvPr/>
        </p:nvCxnSpPr>
        <p:spPr>
          <a:xfrm>
            <a:off x="4657453" y="2556851"/>
            <a:ext cx="298655" cy="51102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7" name="Прямая соединительная линия 56"/>
          <p:cNvCxnSpPr>
            <a:stCxn id="32" idx="3"/>
            <a:endCxn id="47" idx="0"/>
          </p:cNvCxnSpPr>
          <p:nvPr/>
        </p:nvCxnSpPr>
        <p:spPr>
          <a:xfrm flipH="1">
            <a:off x="5489532" y="2556851"/>
            <a:ext cx="301035" cy="51756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8" name="Прямая соединительная линия 57"/>
          <p:cNvCxnSpPr>
            <a:stCxn id="32" idx="4"/>
            <a:endCxn id="45" idx="0"/>
          </p:cNvCxnSpPr>
          <p:nvPr/>
        </p:nvCxnSpPr>
        <p:spPr>
          <a:xfrm>
            <a:off x="5870556" y="2589984"/>
            <a:ext cx="0" cy="48443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9" name="Прямая соединительная линия 58"/>
          <p:cNvCxnSpPr>
            <a:stCxn id="32" idx="5"/>
            <a:endCxn id="46" idx="0"/>
          </p:cNvCxnSpPr>
          <p:nvPr/>
        </p:nvCxnSpPr>
        <p:spPr>
          <a:xfrm>
            <a:off x="5950545" y="2556851"/>
            <a:ext cx="298655" cy="51756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3" name="Овал 62"/>
          <p:cNvSpPr/>
          <p:nvPr/>
        </p:nvSpPr>
        <p:spPr>
          <a:xfrm>
            <a:off x="2191677" y="4264197"/>
            <a:ext cx="226244" cy="226244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4" name="Овал 63"/>
          <p:cNvSpPr/>
          <p:nvPr/>
        </p:nvSpPr>
        <p:spPr>
          <a:xfrm>
            <a:off x="2191677" y="4977228"/>
            <a:ext cx="226244" cy="226244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5" name="Овал 64"/>
          <p:cNvSpPr/>
          <p:nvPr/>
        </p:nvSpPr>
        <p:spPr>
          <a:xfrm>
            <a:off x="2570321" y="4977228"/>
            <a:ext cx="226244" cy="226244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6" name="Овал 65"/>
          <p:cNvSpPr/>
          <p:nvPr/>
        </p:nvSpPr>
        <p:spPr>
          <a:xfrm>
            <a:off x="1810653" y="4977228"/>
            <a:ext cx="226244" cy="226244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67" name="Прямая соединительная линия 66"/>
          <p:cNvCxnSpPr>
            <a:stCxn id="63" idx="3"/>
            <a:endCxn id="66" idx="0"/>
          </p:cNvCxnSpPr>
          <p:nvPr/>
        </p:nvCxnSpPr>
        <p:spPr>
          <a:xfrm flipH="1">
            <a:off x="1923775" y="4457308"/>
            <a:ext cx="301035" cy="51992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8" name="Прямая соединительная линия 67"/>
          <p:cNvCxnSpPr>
            <a:stCxn id="63" idx="4"/>
            <a:endCxn id="64" idx="0"/>
          </p:cNvCxnSpPr>
          <p:nvPr/>
        </p:nvCxnSpPr>
        <p:spPr>
          <a:xfrm>
            <a:off x="2304799" y="4490441"/>
            <a:ext cx="0" cy="486787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9" name="Прямая соединительная линия 68"/>
          <p:cNvCxnSpPr>
            <a:stCxn id="63" idx="5"/>
            <a:endCxn id="65" idx="0"/>
          </p:cNvCxnSpPr>
          <p:nvPr/>
        </p:nvCxnSpPr>
        <p:spPr>
          <a:xfrm>
            <a:off x="2384788" y="4457308"/>
            <a:ext cx="298655" cy="51992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0" name="Овал 69"/>
          <p:cNvSpPr/>
          <p:nvPr/>
        </p:nvSpPr>
        <p:spPr>
          <a:xfrm>
            <a:off x="3340046" y="4264197"/>
            <a:ext cx="226244" cy="226244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1" name="Овал 70"/>
          <p:cNvSpPr/>
          <p:nvPr/>
        </p:nvSpPr>
        <p:spPr>
          <a:xfrm>
            <a:off x="3340046" y="4977228"/>
            <a:ext cx="226244" cy="226244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2" name="Овал 71"/>
          <p:cNvSpPr/>
          <p:nvPr/>
        </p:nvSpPr>
        <p:spPr>
          <a:xfrm>
            <a:off x="3718690" y="4977228"/>
            <a:ext cx="226244" cy="226244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3" name="Овал 72"/>
          <p:cNvSpPr/>
          <p:nvPr/>
        </p:nvSpPr>
        <p:spPr>
          <a:xfrm>
            <a:off x="2959022" y="4977228"/>
            <a:ext cx="226244" cy="226244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74" name="Прямая соединительная линия 73"/>
          <p:cNvCxnSpPr>
            <a:stCxn id="70" idx="3"/>
            <a:endCxn id="73" idx="0"/>
          </p:cNvCxnSpPr>
          <p:nvPr/>
        </p:nvCxnSpPr>
        <p:spPr>
          <a:xfrm flipH="1">
            <a:off x="3072144" y="4457308"/>
            <a:ext cx="301035" cy="51992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5" name="Прямая соединительная линия 74"/>
          <p:cNvCxnSpPr>
            <a:stCxn id="70" idx="4"/>
            <a:endCxn id="71" idx="0"/>
          </p:cNvCxnSpPr>
          <p:nvPr/>
        </p:nvCxnSpPr>
        <p:spPr>
          <a:xfrm>
            <a:off x="3453168" y="4490441"/>
            <a:ext cx="0" cy="486787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6" name="Прямая соединительная линия 75"/>
          <p:cNvCxnSpPr>
            <a:stCxn id="70" idx="5"/>
            <a:endCxn id="72" idx="0"/>
          </p:cNvCxnSpPr>
          <p:nvPr/>
        </p:nvCxnSpPr>
        <p:spPr>
          <a:xfrm>
            <a:off x="3533157" y="4457308"/>
            <a:ext cx="298655" cy="51992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7" name="Овал 76"/>
          <p:cNvSpPr/>
          <p:nvPr/>
        </p:nvSpPr>
        <p:spPr>
          <a:xfrm>
            <a:off x="4490165" y="4264197"/>
            <a:ext cx="226244" cy="226244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8" name="Овал 77"/>
          <p:cNvSpPr/>
          <p:nvPr/>
        </p:nvSpPr>
        <p:spPr>
          <a:xfrm>
            <a:off x="4490165" y="4977228"/>
            <a:ext cx="226244" cy="226244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9" name="Овал 78"/>
          <p:cNvSpPr/>
          <p:nvPr/>
        </p:nvSpPr>
        <p:spPr>
          <a:xfrm>
            <a:off x="4868809" y="4977228"/>
            <a:ext cx="226244" cy="226244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0" name="Овал 79"/>
          <p:cNvSpPr/>
          <p:nvPr/>
        </p:nvSpPr>
        <p:spPr>
          <a:xfrm>
            <a:off x="4109141" y="4977228"/>
            <a:ext cx="226244" cy="226244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81" name="Прямая соединительная линия 80"/>
          <p:cNvCxnSpPr>
            <a:stCxn id="77" idx="3"/>
            <a:endCxn id="80" idx="0"/>
          </p:cNvCxnSpPr>
          <p:nvPr/>
        </p:nvCxnSpPr>
        <p:spPr>
          <a:xfrm flipH="1">
            <a:off x="4222263" y="4457308"/>
            <a:ext cx="301035" cy="51992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2" name="Прямая соединительная линия 81"/>
          <p:cNvCxnSpPr>
            <a:stCxn id="77" idx="4"/>
            <a:endCxn id="78" idx="0"/>
          </p:cNvCxnSpPr>
          <p:nvPr/>
        </p:nvCxnSpPr>
        <p:spPr>
          <a:xfrm>
            <a:off x="4603287" y="4490441"/>
            <a:ext cx="0" cy="486787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3" name="Прямая соединительная линия 82"/>
          <p:cNvCxnSpPr>
            <a:stCxn id="77" idx="5"/>
            <a:endCxn id="79" idx="0"/>
          </p:cNvCxnSpPr>
          <p:nvPr/>
        </p:nvCxnSpPr>
        <p:spPr>
          <a:xfrm>
            <a:off x="4683276" y="4457308"/>
            <a:ext cx="298655" cy="51992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4" name="Овал 83"/>
          <p:cNvSpPr/>
          <p:nvPr/>
        </p:nvSpPr>
        <p:spPr>
          <a:xfrm>
            <a:off x="5643323" y="4264197"/>
            <a:ext cx="226244" cy="226244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5" name="Овал 84"/>
          <p:cNvSpPr/>
          <p:nvPr/>
        </p:nvSpPr>
        <p:spPr>
          <a:xfrm>
            <a:off x="5643323" y="4977228"/>
            <a:ext cx="226244" cy="226244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6" name="Овал 85"/>
          <p:cNvSpPr/>
          <p:nvPr/>
        </p:nvSpPr>
        <p:spPr>
          <a:xfrm>
            <a:off x="6021967" y="4977228"/>
            <a:ext cx="226244" cy="226244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7" name="Овал 86"/>
          <p:cNvSpPr/>
          <p:nvPr/>
        </p:nvSpPr>
        <p:spPr>
          <a:xfrm>
            <a:off x="5262299" y="4977228"/>
            <a:ext cx="226244" cy="226244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88" name="Прямая соединительная линия 87"/>
          <p:cNvCxnSpPr>
            <a:stCxn id="84" idx="3"/>
            <a:endCxn id="87" idx="0"/>
          </p:cNvCxnSpPr>
          <p:nvPr/>
        </p:nvCxnSpPr>
        <p:spPr>
          <a:xfrm flipH="1">
            <a:off x="5375421" y="4457308"/>
            <a:ext cx="301035" cy="51992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9" name="Прямая соединительная линия 88"/>
          <p:cNvCxnSpPr>
            <a:stCxn id="84" idx="4"/>
            <a:endCxn id="85" idx="0"/>
          </p:cNvCxnSpPr>
          <p:nvPr/>
        </p:nvCxnSpPr>
        <p:spPr>
          <a:xfrm>
            <a:off x="5756445" y="4490441"/>
            <a:ext cx="0" cy="486787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0" name="Прямая соединительная линия 89"/>
          <p:cNvCxnSpPr>
            <a:stCxn id="84" idx="5"/>
            <a:endCxn id="86" idx="0"/>
          </p:cNvCxnSpPr>
          <p:nvPr/>
        </p:nvCxnSpPr>
        <p:spPr>
          <a:xfrm>
            <a:off x="5836434" y="4457308"/>
            <a:ext cx="298655" cy="51992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1" name="Овал 90"/>
          <p:cNvSpPr/>
          <p:nvPr/>
        </p:nvSpPr>
        <p:spPr>
          <a:xfrm>
            <a:off x="6793917" y="4264197"/>
            <a:ext cx="226244" cy="226244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2" name="Овал 91"/>
          <p:cNvSpPr/>
          <p:nvPr/>
        </p:nvSpPr>
        <p:spPr>
          <a:xfrm>
            <a:off x="6793917" y="4977228"/>
            <a:ext cx="226244" cy="226244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3" name="Овал 92"/>
          <p:cNvSpPr/>
          <p:nvPr/>
        </p:nvSpPr>
        <p:spPr>
          <a:xfrm>
            <a:off x="7172561" y="4977228"/>
            <a:ext cx="226244" cy="226244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4" name="Овал 93"/>
          <p:cNvSpPr/>
          <p:nvPr/>
        </p:nvSpPr>
        <p:spPr>
          <a:xfrm>
            <a:off x="6412893" y="4977228"/>
            <a:ext cx="226244" cy="226244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95" name="Прямая соединительная линия 94"/>
          <p:cNvCxnSpPr>
            <a:stCxn id="91" idx="3"/>
            <a:endCxn id="94" idx="0"/>
          </p:cNvCxnSpPr>
          <p:nvPr/>
        </p:nvCxnSpPr>
        <p:spPr>
          <a:xfrm flipH="1">
            <a:off x="6526015" y="4457308"/>
            <a:ext cx="301035" cy="51992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6" name="Прямая соединительная линия 95"/>
          <p:cNvCxnSpPr>
            <a:stCxn id="91" idx="4"/>
            <a:endCxn id="92" idx="0"/>
          </p:cNvCxnSpPr>
          <p:nvPr/>
        </p:nvCxnSpPr>
        <p:spPr>
          <a:xfrm>
            <a:off x="6907039" y="4490441"/>
            <a:ext cx="0" cy="486787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7" name="Прямая соединительная линия 96"/>
          <p:cNvCxnSpPr>
            <a:stCxn id="91" idx="5"/>
            <a:endCxn id="93" idx="0"/>
          </p:cNvCxnSpPr>
          <p:nvPr/>
        </p:nvCxnSpPr>
        <p:spPr>
          <a:xfrm>
            <a:off x="6987028" y="4457308"/>
            <a:ext cx="298655" cy="51992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7816440" y="4828740"/>
            <a:ext cx="56618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 smtClean="0"/>
              <a:t>b</a:t>
            </a:r>
            <a:r>
              <a:rPr lang="en-US" sz="2800" baseline="30000" dirty="0" err="1" smtClean="0"/>
              <a:t>d</a:t>
            </a:r>
            <a:endParaRPr lang="ru-RU" sz="2800" baseline="30000" dirty="0"/>
          </a:p>
        </p:txBody>
      </p:sp>
      <p:sp>
        <p:nvSpPr>
          <p:cNvPr id="98" name="TextBox 97"/>
          <p:cNvSpPr txBox="1"/>
          <p:nvPr/>
        </p:nvSpPr>
        <p:spPr>
          <a:xfrm>
            <a:off x="7816439" y="4115709"/>
            <a:ext cx="78098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b</a:t>
            </a:r>
            <a:r>
              <a:rPr lang="en-US" sz="2800" baseline="30000" dirty="0" smtClean="0"/>
              <a:t>d-1</a:t>
            </a:r>
            <a:endParaRPr lang="ru-RU" sz="2800" baseline="30000" dirty="0"/>
          </a:p>
        </p:txBody>
      </p:sp>
      <p:sp>
        <p:nvSpPr>
          <p:cNvPr id="19" name="TextBox 18"/>
          <p:cNvSpPr txBox="1"/>
          <p:nvPr/>
        </p:nvSpPr>
        <p:spPr>
          <a:xfrm>
            <a:off x="4191418" y="3260984"/>
            <a:ext cx="87716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dirty="0" smtClean="0"/>
              <a:t>…</a:t>
            </a:r>
            <a:endParaRPr lang="ru-RU" sz="5400" dirty="0"/>
          </a:p>
        </p:txBody>
      </p:sp>
      <p:sp>
        <p:nvSpPr>
          <p:cNvPr id="21" name="TextBox 20"/>
          <p:cNvSpPr txBox="1"/>
          <p:nvPr/>
        </p:nvSpPr>
        <p:spPr>
          <a:xfrm>
            <a:off x="554264" y="1442843"/>
            <a:ext cx="37863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0</a:t>
            </a:r>
            <a:endParaRPr lang="ru-RU" sz="2800" dirty="0"/>
          </a:p>
        </p:txBody>
      </p:sp>
      <p:sp>
        <p:nvSpPr>
          <p:cNvPr id="99" name="TextBox 98"/>
          <p:cNvSpPr txBox="1"/>
          <p:nvPr/>
        </p:nvSpPr>
        <p:spPr>
          <a:xfrm>
            <a:off x="554264" y="2066764"/>
            <a:ext cx="37863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1</a:t>
            </a:r>
            <a:endParaRPr lang="ru-RU" sz="2800" dirty="0"/>
          </a:p>
        </p:txBody>
      </p:sp>
      <p:sp>
        <p:nvSpPr>
          <p:cNvPr id="100" name="TextBox 99"/>
          <p:cNvSpPr txBox="1"/>
          <p:nvPr/>
        </p:nvSpPr>
        <p:spPr>
          <a:xfrm>
            <a:off x="554264" y="2774167"/>
            <a:ext cx="37863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2</a:t>
            </a:r>
            <a:endParaRPr lang="ru-RU" sz="2800" dirty="0"/>
          </a:p>
        </p:txBody>
      </p:sp>
      <p:sp>
        <p:nvSpPr>
          <p:cNvPr id="101" name="TextBox 100"/>
          <p:cNvSpPr txBox="1"/>
          <p:nvPr/>
        </p:nvSpPr>
        <p:spPr>
          <a:xfrm>
            <a:off x="288967" y="4115709"/>
            <a:ext cx="90922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 smtClean="0"/>
              <a:t>d - 1</a:t>
            </a:r>
            <a:endParaRPr lang="ru-RU" sz="2800" dirty="0"/>
          </a:p>
        </p:txBody>
      </p:sp>
      <p:sp>
        <p:nvSpPr>
          <p:cNvPr id="102" name="TextBox 101"/>
          <p:cNvSpPr txBox="1"/>
          <p:nvPr/>
        </p:nvSpPr>
        <p:spPr>
          <a:xfrm>
            <a:off x="549051" y="4823112"/>
            <a:ext cx="40908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d</a:t>
            </a:r>
            <a:endParaRPr lang="ru-RU" sz="28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2" name="TextBox 21"/>
              <p:cNvSpPr txBox="1"/>
              <p:nvPr/>
            </p:nvSpPr>
            <p:spPr>
              <a:xfrm>
                <a:off x="159670" y="5490980"/>
                <a:ext cx="9008516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dirty="0" smtClean="0">
                    <a:latin typeface="Arial"/>
                    <a:cs typeface="Arial"/>
                  </a:rPr>
                  <a:t>S = 1 + b + b</a:t>
                </a:r>
                <a:r>
                  <a:rPr lang="en-US" sz="2000" baseline="30000" dirty="0">
                    <a:latin typeface="Arial"/>
                    <a:cs typeface="Arial"/>
                  </a:rPr>
                  <a:t>2</a:t>
                </a:r>
                <a:r>
                  <a:rPr lang="en-US" sz="2000" dirty="0" smtClean="0">
                    <a:latin typeface="Arial"/>
                    <a:cs typeface="Arial"/>
                  </a:rPr>
                  <a:t> + … + b</a:t>
                </a:r>
                <a:r>
                  <a:rPr lang="en-US" sz="2000" baseline="30000" dirty="0" smtClean="0">
                    <a:latin typeface="Arial"/>
                    <a:cs typeface="Arial"/>
                  </a:rPr>
                  <a:t>d-1</a:t>
                </a:r>
                <a:r>
                  <a:rPr lang="en-US" sz="2000" dirty="0" smtClean="0">
                    <a:latin typeface="Arial"/>
                    <a:cs typeface="Arial"/>
                  </a:rPr>
                  <a:t> = </a:t>
                </a:r>
                <a14:m/>
                <a:r>
                  <a:rPr lang="en-US" sz="2000" baseline="30000" dirty="0" smtClean="0">
                    <a:latin typeface="Arial"/>
                    <a:cs typeface="Arial"/>
                  </a:rPr>
                  <a:t> </a:t>
                </a:r>
                <a14:m/>
                <a:r>
                  <a:rPr lang="en-US" sz="2000" dirty="0" smtClean="0">
                    <a:latin typeface="Arial"/>
                    <a:cs typeface="Arial"/>
                  </a:rPr>
                  <a:t> </a:t>
                </a:r>
                <a:r>
                  <a:rPr lang="en-US" sz="2000" dirty="0">
                    <a:latin typeface="Arial"/>
                    <a:cs typeface="Arial"/>
                  </a:rPr>
                  <a:t>b</a:t>
                </a:r>
                <a:r>
                  <a:rPr lang="en-US" sz="2000" baseline="30000" dirty="0">
                    <a:latin typeface="Arial"/>
                    <a:cs typeface="Arial"/>
                  </a:rPr>
                  <a:t>d-1</a:t>
                </a:r>
                <a:r>
                  <a:rPr lang="en-US" sz="2000" dirty="0" smtClean="0">
                    <a:latin typeface="Arial"/>
                    <a:cs typeface="Arial"/>
                  </a:rPr>
                  <a:t> – </a:t>
                </a:r>
                <a:r>
                  <a:rPr lang="ru-RU" sz="2000" dirty="0" smtClean="0">
                    <a:latin typeface="Arial"/>
                    <a:cs typeface="Arial"/>
                  </a:rPr>
                  <a:t>немного лишних вычислений</a:t>
                </a:r>
                <a:r>
                  <a:rPr lang="en-US" sz="2000" baseline="30000" dirty="0" smtClean="0">
                    <a:latin typeface="Arial"/>
                    <a:cs typeface="Arial"/>
                  </a:rPr>
                  <a:t> </a:t>
                </a:r>
                <a:endParaRPr lang="ru-RU" sz="2000" baseline="30000" dirty="0">
                  <a:latin typeface="Arial"/>
                  <a:cs typeface="Arial"/>
                </a:endParaRPr>
              </a:p>
            </p:txBody>
          </p:sp>
        </mc:Choice>
        <mc:Fallback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9670" y="5490980"/>
                <a:ext cx="9008516" cy="400110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19800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Преимущество">
  <a:themeElements>
    <a:clrScheme name="Advantage">
      <a:dk1>
        <a:sysClr val="windowText" lastClr="000000"/>
      </a:dk1>
      <a:lt1>
        <a:sysClr val="window" lastClr="FFFFFF"/>
      </a:lt1>
      <a:dk2>
        <a:srgbClr val="2B142D"/>
      </a:dk2>
      <a:lt2>
        <a:srgbClr val="C3AFCC"/>
      </a:lt2>
      <a:accent1>
        <a:srgbClr val="663366"/>
      </a:accent1>
      <a:accent2>
        <a:srgbClr val="330F42"/>
      </a:accent2>
      <a:accent3>
        <a:srgbClr val="666699"/>
      </a:accent3>
      <a:accent4>
        <a:srgbClr val="999966"/>
      </a:accent4>
      <a:accent5>
        <a:srgbClr val="F7901E"/>
      </a:accent5>
      <a:accent6>
        <a:srgbClr val="A3A101"/>
      </a:accent6>
      <a:hlink>
        <a:srgbClr val="BC5FBC"/>
      </a:hlink>
      <a:folHlink>
        <a:srgbClr val="9775A7"/>
      </a:folHlink>
    </a:clrScheme>
    <a:fontScheme name="Advantage">
      <a:majorFont>
        <a:latin typeface="Rockwell"/>
        <a:ea typeface=""/>
        <a:cs typeface=""/>
        <a:font script="Jpan" typeface="ＭＳ ゴシック"/>
        <a:font script="Hans" typeface="宋体"/>
        <a:font script="Hant" typeface="新細明體"/>
      </a:majorFont>
      <a:minorFont>
        <a:latin typeface="Rockwell"/>
        <a:ea typeface=""/>
        <a:cs typeface=""/>
        <a:font script="Jpan" typeface="ＭＳ ゴシック"/>
        <a:font script="Hans" typeface="宋体"/>
        <a:font script="Hant" typeface="新細明體"/>
      </a:minorFont>
    </a:fontScheme>
    <a:fmtScheme name="Advantage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40000"/>
                <a:alpha val="100000"/>
                <a:satMod val="150000"/>
                <a:lumMod val="100000"/>
              </a:schemeClr>
            </a:gs>
            <a:gs pos="100000">
              <a:schemeClr val="phClr">
                <a:tint val="70000"/>
                <a:shade val="100000"/>
                <a:alpha val="100000"/>
                <a:satMod val="200000"/>
                <a:lumMod val="100000"/>
              </a:schemeClr>
            </a:gs>
          </a:gsLst>
          <a:lin ang="6000000" scaled="1"/>
        </a:gradFill>
        <a:gradFill rotWithShape="1">
          <a:gsLst>
            <a:gs pos="0">
              <a:schemeClr val="phClr">
                <a:shade val="40000"/>
                <a:alpha val="100000"/>
                <a:satMod val="150000"/>
                <a:lumMod val="100000"/>
              </a:schemeClr>
            </a:gs>
            <a:gs pos="100000">
              <a:schemeClr val="phClr">
                <a:tint val="70000"/>
                <a:shade val="100000"/>
                <a:alpha val="100000"/>
                <a:satMod val="200000"/>
                <a:lumMod val="100000"/>
              </a:schemeClr>
            </a:gs>
          </a:gsLst>
          <a:lin ang="5400000" scaled="1"/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50800" dist="25400" dir="13500000">
              <a:srgbClr val="FFFFFF">
                <a:alpha val="75000"/>
              </a:srgbClr>
            </a:innerShdw>
            <a:outerShdw blurRad="63500" dist="25400" dir="5400000" rotWithShape="0">
              <a:srgbClr val="808080">
                <a:alpha val="75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twoPt" dir="tl">
              <a:rot lat="0" lon="0" rev="4500000"/>
            </a:lightRig>
          </a:scene3d>
          <a:sp3d>
            <a:bevelT w="635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1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Преимущество.thmx</Template>
  <TotalTime>4304</TotalTime>
  <Words>548</Words>
  <Application>Microsoft Macintosh PowerPoint</Application>
  <PresentationFormat>Экран (4:3)</PresentationFormat>
  <Paragraphs>133</Paragraphs>
  <Slides>10</Slides>
  <Notes>4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Преимущество</vt:lpstr>
      <vt:lpstr>Search: Games, Minimax, and Alpha-Beta</vt:lpstr>
      <vt:lpstr>Глоссарий</vt:lpstr>
      <vt:lpstr>Глоссарий</vt:lpstr>
      <vt:lpstr>Ways to play</vt:lpstr>
      <vt:lpstr>Алгоритм минимакс</vt:lpstr>
      <vt:lpstr>Альфа-бета-отсечение</vt:lpstr>
      <vt:lpstr>Альфа-бета-отсечение</vt:lpstr>
      <vt:lpstr>Альфа-бета-отсечение</vt:lpstr>
      <vt:lpstr>Постепенное углубление</vt:lpstr>
      <vt:lpstr>Deep Blue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Методы иску</dc:title>
  <dc:creator>Наталья Ефремова</dc:creator>
  <cp:lastModifiedBy>Наталья Ефремова</cp:lastModifiedBy>
  <cp:revision>202</cp:revision>
  <cp:lastPrinted>2017-02-02T08:45:40Z</cp:lastPrinted>
  <dcterms:created xsi:type="dcterms:W3CDTF">2017-01-31T11:25:04Z</dcterms:created>
  <dcterms:modified xsi:type="dcterms:W3CDTF">2017-03-10T09:40:43Z</dcterms:modified>
</cp:coreProperties>
</file>